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319" r:id="rId3"/>
    <p:sldId id="317" r:id="rId4"/>
    <p:sldId id="257" r:id="rId5"/>
    <p:sldId id="258" r:id="rId6"/>
    <p:sldId id="320" r:id="rId7"/>
    <p:sldId id="321" r:id="rId8"/>
    <p:sldId id="310" r:id="rId9"/>
    <p:sldId id="313" r:id="rId10"/>
    <p:sldId id="312" r:id="rId11"/>
    <p:sldId id="322" r:id="rId12"/>
    <p:sldId id="298" r:id="rId13"/>
    <p:sldId id="299" r:id="rId14"/>
    <p:sldId id="301" r:id="rId15"/>
    <p:sldId id="302" r:id="rId16"/>
    <p:sldId id="318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BFE5E-35EC-443C-9FC8-F3ACA885ECB1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3EEE3-4837-4F58-B95A-F01CCFD76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7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EEE3-4837-4F58-B95A-F01CCFD76DF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3EEE3-4837-4F58-B95A-F01CCFD76D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5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6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72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93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6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34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6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04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81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8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6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98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01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30" y="-33099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60042" y="1268790"/>
            <a:ext cx="90281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3384" y="2564904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Детский исследовательский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«Зачем нам нужно солнце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?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itchFamily="18" charset="0"/>
              </a:rPr>
              <a:t>»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797152"/>
            <a:ext cx="5081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Магомедов Булат, воспитанник старшей группы МБДОУ «ДС №75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Магомедаева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Ж.Н., воспитатель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Махачкала - 2020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22429"/>
            <a:ext cx="7529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349375"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униципальное бюджетное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«Детский сад №75»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</a:p>
          <a:p>
            <a:pPr marL="1349375" indent="-1349375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(МБДОУ «ДС №75»)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8" descr="2ff673e269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719">
            <a:off x="6405547" y="633394"/>
            <a:ext cx="3645277" cy="286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3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475352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" descr="http://www.sad7.trg.ru/images/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71" y="516936"/>
            <a:ext cx="2313417" cy="19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76672"/>
            <a:ext cx="69847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Times New Roman" pitchFamily="18" charset="0"/>
              </a:rPr>
              <a:t>Читали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Times New Roman" pitchFamily="18" charset="0"/>
              </a:rPr>
              <a:t>стихи и сказки о солнце</a:t>
            </a:r>
          </a:p>
          <a:p>
            <a:pPr lvl="0"/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сказки: «Краденое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солнце» 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. Чуковского,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У солнышка в гостях»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славянская сказка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Солнце, месяц и Ворон 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Воронович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» А. Н. Афанасьевой, «На что похоже солнце» Т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 Бокова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стихотворения: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 err="1">
                <a:latin typeface="Times New Roman"/>
                <a:ea typeface="Times New Roman"/>
                <a:cs typeface="Times New Roman"/>
              </a:rPr>
              <a:t>Асият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и солнечные бусы» Ф.Г. Алиевой, «Солнце» С. Маршака;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слушали песенки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 солнышке: «Я на солнышке лежу», «Пусть всегда будет солнце», «Солнышко родное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» </a:t>
            </a:r>
            <a:endParaRPr lang="ru-RU" sz="2000" dirty="0">
              <a:ea typeface="Calibri"/>
              <a:cs typeface="Times New Roman"/>
            </a:endParaRPr>
          </a:p>
          <a:p>
            <a:pPr lvl="0"/>
            <a:r>
              <a:rPr lang="ru-RU" sz="2800" kern="0" dirty="0">
                <a:solidFill>
                  <a:srgbClr val="FF0000"/>
                </a:solidFill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lang="ru-RU" sz="2800" kern="0" dirty="0">
                <a:solidFill>
                  <a:srgbClr val="FF0000"/>
                </a:solidFill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494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7" y="1"/>
            <a:ext cx="9144000" cy="70734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0973" y="707523"/>
            <a:ext cx="6943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Экспериментально-исследовательская </a:t>
            </a:r>
            <a:r>
              <a:rPr lang="ru-RU" sz="2400" b="1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2800" b="1" dirty="0">
              <a:solidFill>
                <a:srgbClr val="FF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1" y="157862"/>
            <a:ext cx="1062213" cy="10574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683568" y="1659285"/>
            <a:ext cx="5256584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Эксперимент 1:</a:t>
            </a:r>
          </a:p>
          <a:p>
            <a:pPr lvl="0" algn="ctr"/>
            <a:r>
              <a:rPr lang="ru-RU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«Влияние </a:t>
            </a:r>
            <a:r>
              <a:rPr lang="ru-RU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солнечного света на жизнь на Земле»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 Узнать почему на солнце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становится теплее?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камешка: на один камешек попадают солнечные лучи, а другой камешек закрыть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плотным деревянным ящиком (или ведром), чтобы было темно. Через некоторое время проверить, какой камешек теплее.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3817" y="2554325"/>
            <a:ext cx="3722361" cy="252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1"/>
            <a:ext cx="9144793" cy="6858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" y="33137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346" y="476672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Экспериментально-исследовательская деятельность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6380" y="3959932"/>
            <a:ext cx="3203848" cy="25922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4784" y="3945349"/>
            <a:ext cx="3202076" cy="26238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27584" y="1352015"/>
            <a:ext cx="752036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Эксперимент 2:</a:t>
            </a:r>
          </a:p>
          <a:p>
            <a:pPr lvl="0" algn="ctr"/>
            <a:r>
              <a:rPr lang="ru-RU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«Почему </a:t>
            </a:r>
            <a:r>
              <a:rPr lang="ru-RU" sz="24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растение погибнет без </a:t>
            </a:r>
            <a:r>
              <a:rPr lang="ru-RU" sz="24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солнца»</a:t>
            </a:r>
            <a:endParaRPr lang="ru-RU" sz="24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Определить роль солнечного света в жизни растений.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Материалы, оборудование: 2 контейнера с землей и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луком.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горшочек с посаженным луком поставили на подоконник, где попадают солнечные лучи, а второй горшочек поставили в темное место.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" y="34846"/>
            <a:ext cx="9144793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64" y="161345"/>
            <a:ext cx="674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       Результаты опыта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1704975" cy="2686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7541" y="1341485"/>
            <a:ext cx="5179864" cy="4343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124743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Прекрасный зеленый лучок вырос на подоконнике,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темноте лук стал желтым. </a:t>
            </a:r>
          </a:p>
        </p:txBody>
      </p:sp>
    </p:spTree>
    <p:extLst>
      <p:ext uri="{BB962C8B-B14F-4D97-AF65-F5344CB8AC3E}">
        <p14:creationId xmlns:p14="http://schemas.microsoft.com/office/powerpoint/2010/main" val="7992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11557173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60648"/>
            <a:ext cx="972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Экспериментально-исследовательская деятельность </a:t>
            </a:r>
          </a:p>
          <a:p>
            <a:pPr algn="ctr"/>
            <a:r>
              <a:rPr lang="ru-RU" sz="2400" dirty="0" smtClean="0">
                <a:latin typeface="Constantia" panose="02030602050306030303" pitchFamily="18" charset="0"/>
              </a:rPr>
              <a:t>«Смогу ли я без солнца</a:t>
            </a:r>
            <a:r>
              <a:rPr lang="en-US" sz="2400" dirty="0" smtClean="0">
                <a:latin typeface="Constantia" panose="02030602050306030303" pitchFamily="18" charset="0"/>
              </a:rPr>
              <a:t>?</a:t>
            </a:r>
            <a:r>
              <a:rPr lang="ru-RU" sz="2400" dirty="0" smtClean="0">
                <a:latin typeface="Constantia" panose="02030602050306030303" pitchFamily="18" charset="0"/>
              </a:rPr>
              <a:t>»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 выяснить где мне лучше, в темноте или при солнце?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Эксперимент: 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вошел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темную комнату и мне стало немного жутко, при свете  я вижу все вокруг себя и мне не страшно.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3744416" cy="4149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76872"/>
            <a:ext cx="345638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9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996"/>
            <a:ext cx="10116616" cy="7059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2060848"/>
            <a:ext cx="727280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800" dirty="0">
                <a:latin typeface="Constantia"/>
              </a:rPr>
              <a:t>Если солнце </a:t>
            </a:r>
            <a:r>
              <a:rPr lang="ru-RU" altLang="ru-RU" sz="2800" dirty="0" smtClean="0">
                <a:latin typeface="Constantia"/>
              </a:rPr>
              <a:t>когда-нибудь </a:t>
            </a:r>
            <a:r>
              <a:rPr lang="ru-RU" altLang="ru-RU" sz="2800" dirty="0">
                <a:latin typeface="Constantia"/>
              </a:rPr>
              <a:t>перестанет светить, жизнь на земле погибнет.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800" dirty="0">
                <a:latin typeface="Constantia"/>
              </a:rPr>
              <a:t>Всем, кто живет на земле 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2800" dirty="0">
                <a:latin typeface="Constantia"/>
              </a:rPr>
              <a:t>   </a:t>
            </a:r>
            <a:r>
              <a:rPr lang="ru-RU" altLang="ru-RU" sz="2800" dirty="0" smtClean="0">
                <a:latin typeface="Constantia"/>
              </a:rPr>
              <a:t>необходимы: </a:t>
            </a:r>
            <a:r>
              <a:rPr lang="ru-RU" altLang="ru-RU" sz="2800" dirty="0">
                <a:latin typeface="Constantia"/>
              </a:rPr>
              <a:t>вода, </a:t>
            </a:r>
            <a:r>
              <a:rPr lang="ru-RU" altLang="ru-RU" sz="2800" dirty="0" smtClean="0">
                <a:latin typeface="Constantia"/>
              </a:rPr>
              <a:t>воздух, солнечный </a:t>
            </a:r>
            <a:r>
              <a:rPr lang="ru-RU" altLang="ru-RU" sz="2800" dirty="0">
                <a:latin typeface="Constantia"/>
              </a:rPr>
              <a:t>свет.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ru-RU" altLang="ru-RU" sz="26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908" y="32253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ыводы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8" descr="2ff673e269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719">
            <a:off x="6005909" y="-15926"/>
            <a:ext cx="40449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119" y="-100890"/>
            <a:ext cx="10120237" cy="7059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8520" y="836712"/>
            <a:ext cx="919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На что похоже солнце?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56961"/>
            <a:ext cx="1929259" cy="199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19" y="980728"/>
            <a:ext cx="3430732" cy="330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ADMIN\Downloads\citrus-diet-food-fresh-420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96" y="2060848"/>
            <a:ext cx="2952169" cy="196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recipe_c6c79097-b5f1-4739-95ec-30386c6299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87" y="4331516"/>
            <a:ext cx="2735794" cy="18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31516"/>
            <a:ext cx="2436757" cy="170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" y="-4702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5" y="92867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9600" b="1" i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9600" b="1" i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9639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plakat.jpg"/>
          <p:cNvPicPr/>
          <p:nvPr/>
        </p:nvPicPr>
        <p:blipFill>
          <a:blip r:embed="rId3" cstate="print"/>
          <a:srcRect l="33594" t="4166" r="32031" b="45833"/>
          <a:stretch>
            <a:fillRect/>
          </a:stretch>
        </p:blipFill>
        <p:spPr>
          <a:xfrm rot="1104345" flipH="1">
            <a:off x="6432030" y="1125656"/>
            <a:ext cx="2714612" cy="264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82066"/>
            <a:ext cx="6462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Тип проекта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:</a:t>
            </a:r>
            <a:r>
              <a:rPr lang="ru-RU" sz="28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познавательно-исследовательский;</a:t>
            </a:r>
          </a:p>
          <a:p>
            <a:endParaRPr lang="ru-RU" sz="2800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Срок реализации </a:t>
            </a:r>
            <a:r>
              <a:rPr lang="ru-RU" sz="2800" dirty="0" err="1">
                <a:solidFill>
                  <a:srgbClr val="FF0000"/>
                </a:solidFill>
                <a:latin typeface="Times New Roman"/>
                <a:ea typeface="Times New Roman"/>
              </a:rPr>
              <a:t>проектa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крaткосрочный</a:t>
            </a:r>
            <a:r>
              <a:rPr lang="ru-RU" sz="2800" dirty="0">
                <a:latin typeface="Times New Roman"/>
                <a:ea typeface="Times New Roman"/>
              </a:rPr>
              <a:t> 2 </a:t>
            </a:r>
            <a:r>
              <a:rPr lang="ru-RU" sz="2800" dirty="0" smtClean="0">
                <a:latin typeface="Times New Roman"/>
                <a:ea typeface="Times New Roman"/>
              </a:rPr>
              <a:t>недели;</a:t>
            </a:r>
          </a:p>
          <a:p>
            <a:endParaRPr lang="ru-RU" sz="2800" dirty="0" smtClean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endParaRPr lang="ru-RU" sz="2800" dirty="0">
              <a:solidFill>
                <a:prstClr val="black"/>
              </a:solidFill>
              <a:latin typeface="Constantia" panose="02030602050306030303" pitchFamily="18" charset="0"/>
            </a:endParaRPr>
          </a:p>
          <a:p>
            <a:r>
              <a:rPr lang="ru-RU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Учaстники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проектa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: </a:t>
            </a:r>
            <a:r>
              <a:rPr lang="ru-RU" sz="2800" dirty="0" err="1">
                <a:solidFill>
                  <a:prstClr val="black"/>
                </a:solidFill>
                <a:latin typeface="Constantia" panose="02030602050306030303" pitchFamily="18" charset="0"/>
              </a:rPr>
              <a:t>воспитaнник</a:t>
            </a:r>
            <a:r>
              <a:rPr lang="ru-RU" sz="2800" dirty="0">
                <a:solidFill>
                  <a:prstClr val="black"/>
                </a:solidFill>
                <a:latin typeface="Constantia" panose="02030602050306030303" pitchFamily="18" charset="0"/>
              </a:rPr>
              <a:t> старшей группы, родители, </a:t>
            </a:r>
            <a:r>
              <a:rPr lang="ru-RU" sz="2800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педагоги.</a:t>
            </a:r>
          </a:p>
          <a:p>
            <a:endParaRPr lang="ru-RU" sz="28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plakat.jpg"/>
          <p:cNvPicPr/>
          <p:nvPr/>
        </p:nvPicPr>
        <p:blipFill>
          <a:blip r:embed="rId3" cstate="print"/>
          <a:srcRect l="33594" t="4166" r="32031" b="45833"/>
          <a:stretch>
            <a:fillRect/>
          </a:stretch>
        </p:blipFill>
        <p:spPr>
          <a:xfrm rot="1104345" flipH="1">
            <a:off x="6310125" y="665386"/>
            <a:ext cx="2714612" cy="264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617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Актуальность</a:t>
            </a:r>
          </a:p>
          <a:p>
            <a:endParaRPr lang="ru-RU" sz="2800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Солнце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это жизнь. Без него не было бы ни воздуха, ни воды на нашей планете. Солнце - ближайшая к Земле звезда. Для Земли Солнце — мощный источник тепла и света, необходимые для растений и животных, без солнца невозможна жизнь на земле.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51504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6420" y="620688"/>
            <a:ext cx="71711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ln>
                  <a:solidFill>
                    <a:srgbClr val="C00000"/>
                  </a:solidFill>
                </a:ln>
                <a:latin typeface="Constantia" panose="02030602050306030303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Зачем нам нужно солнце?</a:t>
            </a:r>
            <a:endParaRPr lang="ru-RU" sz="2800" dirty="0" smtClean="0">
              <a:ln>
                <a:solidFill>
                  <a:srgbClr val="C00000"/>
                </a:solidFill>
              </a:ln>
              <a:latin typeface="Constantia" panose="02030602050306030303" pitchFamily="18" charset="0"/>
              <a:cs typeface="Times New Roman" pitchFamily="18" charset="0"/>
            </a:endParaRPr>
          </a:p>
          <a:p>
            <a:endParaRPr lang="ru-RU" sz="28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indent="228600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Узнать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больше о природном объекте – солнце, его влиянии на окружающий мир;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Собрать информацию 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солнце;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Узнать у детей моей группы, что знают они о солнце;</a:t>
            </a:r>
            <a:endParaRPr lang="ru-RU" sz="2000" dirty="0">
              <a:ea typeface="Calibri"/>
              <a:cs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 итогам исследования, вместе с воспитателем рассказать всем «Зачем нам нужно солнце?».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8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8" descr="2ff673e269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719">
            <a:off x="5832866" y="10785"/>
            <a:ext cx="4044950" cy="26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5"/>
            <a:ext cx="9144000" cy="6857999"/>
          </a:xfrm>
          <a:prstGeom prst="rect">
            <a:avLst/>
          </a:prstGeom>
        </p:spPr>
      </p:pic>
      <p:pic>
        <p:nvPicPr>
          <p:cNvPr id="5" name="Рисунок 11" descr="68cab6956df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395907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2507222"/>
            <a:ext cx="6624736" cy="37300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солнце когда-нибудь перестанет светить, жизнь на земле погибнет.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4046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Ожидаемый результат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6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" y="1"/>
            <a:ext cx="9144000" cy="685799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268761"/>
            <a:ext cx="7206963" cy="4954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	Подготовительный этап: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выявление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проблемы, определение цели, задач.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решения задач проекта.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накопление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мaтериaла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 солнце: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иллюстрaции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литерaтура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	Основной этап: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Экспериментально-исследовательская деятельность.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	Заключительный этап: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40466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Эт</a:t>
            </a:r>
            <a:r>
              <a:rPr lang="en-US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a</a:t>
            </a:r>
            <a:r>
              <a:rPr lang="ru-RU" sz="28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пы</a:t>
            </a:r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 проект</a:t>
            </a:r>
            <a:r>
              <a:rPr lang="en-US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a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945"/>
            <a:ext cx="2408678" cy="23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5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2" y="1"/>
            <a:ext cx="9144000" cy="685799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7" y="1268761"/>
            <a:ext cx="6480720" cy="4954226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Сoлнце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играет огромную роль,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oт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кoтopoй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зaвиcит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жизнь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нa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нaшeй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плaнeтe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       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404664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Гипотеза</a:t>
            </a:r>
            <a:endParaRPr lang="ru-RU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945"/>
            <a:ext cx="2408678" cy="235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34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634" y="428604"/>
            <a:ext cx="7584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lakat.jpg"/>
          <p:cNvPicPr/>
          <p:nvPr/>
        </p:nvPicPr>
        <p:blipFill>
          <a:blip r:embed="rId4" cstate="print"/>
          <a:srcRect l="33594" t="4166" r="32031" b="45833"/>
          <a:stretch>
            <a:fillRect/>
          </a:stretch>
        </p:blipFill>
        <p:spPr>
          <a:xfrm rot="1104345" flipH="1">
            <a:off x="6432031" y="117545"/>
            <a:ext cx="2714612" cy="264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4929411"/>
          </a:xfrm>
        </p:spPr>
        <p:txBody>
          <a:bodyPr>
            <a:noAutofit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Constantia"/>
              </a:rPr>
              <a:t>Опрос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800" dirty="0" smtClean="0">
                <a:latin typeface="Constantia"/>
              </a:rPr>
              <a:t>Родителей: </a:t>
            </a:r>
            <a:r>
              <a:rPr lang="ru-RU" altLang="ru-RU" sz="2800" dirty="0">
                <a:latin typeface="Constantia"/>
              </a:rPr>
              <a:t>«Зачем нам солнце?», «Какое оно?»</a:t>
            </a: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800" dirty="0" smtClean="0">
                <a:latin typeface="Constantia"/>
              </a:rPr>
              <a:t>Воспитателей: </a:t>
            </a:r>
            <a:r>
              <a:rPr lang="ru-RU" altLang="ru-RU" sz="2800" dirty="0">
                <a:latin typeface="Constantia"/>
              </a:rPr>
              <a:t>«Почему плохо без солнца</a:t>
            </a:r>
            <a:r>
              <a:rPr lang="ru-RU" altLang="ru-RU" sz="2800" dirty="0" smtClean="0">
                <a:latin typeface="Constantia"/>
              </a:rPr>
              <a:t>?»</a:t>
            </a:r>
            <a:endParaRPr lang="ru-RU" altLang="ru-RU" sz="2800" dirty="0">
              <a:latin typeface="Constantia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ru-RU" altLang="ru-RU" sz="2800" dirty="0" smtClean="0">
                <a:latin typeface="Constantia"/>
              </a:rPr>
              <a:t>Детей группы: </a:t>
            </a:r>
            <a:r>
              <a:rPr lang="ru-RU" altLang="ru-RU" sz="2800" dirty="0">
                <a:latin typeface="Constantia"/>
              </a:rPr>
              <a:t>«Что вы знаете о солнце</a:t>
            </a:r>
            <a:r>
              <a:rPr lang="ru-RU" altLang="ru-RU" sz="2800" dirty="0" smtClean="0">
                <a:latin typeface="Constantia"/>
              </a:rPr>
              <a:t>?»</a:t>
            </a:r>
            <a:endParaRPr lang="ru-RU" altLang="ru-RU" sz="2800" dirty="0"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9286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142852"/>
            <a:ext cx="8176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Constantia" panose="02030602050306030303" pitchFamily="18" charset="0"/>
              <a:ea typeface="Times New Roman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Constantia" panose="02030602050306030303" pitchFamily="18" charset="0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nstantia" panose="02030602050306030303" pitchFamily="18" charset="0"/>
                <a:ea typeface="Times New Roman"/>
              </a:rPr>
              <a:t>      Сбор информации</a:t>
            </a:r>
            <a:endParaRPr lang="ru-RU" sz="2800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196752"/>
            <a:ext cx="68082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Constantia" panose="02030602050306030303" pitchFamily="18" charset="0"/>
              </a:rPr>
              <a:t>- </a:t>
            </a:r>
            <a:r>
              <a:rPr lang="ru-RU" sz="2800" dirty="0">
                <a:latin typeface="Constantia" panose="02030602050306030303" pitchFamily="18" charset="0"/>
              </a:rPr>
              <a:t>рассматривали альбомы, фотографии, иллюстрации из журналов на тему </a:t>
            </a:r>
            <a:r>
              <a:rPr lang="ru-RU" sz="2800" dirty="0" smtClean="0">
                <a:latin typeface="Constantia" panose="02030602050306030303" pitchFamily="18" charset="0"/>
              </a:rPr>
              <a:t>«Солнце»;</a:t>
            </a:r>
            <a:endParaRPr lang="ru-RU" sz="2800" dirty="0">
              <a:latin typeface="Constantia" panose="02030602050306030303" pitchFamily="18" charset="0"/>
            </a:endParaRPr>
          </a:p>
          <a:p>
            <a:r>
              <a:rPr lang="ru-RU" sz="2800" dirty="0">
                <a:latin typeface="Constantia" panose="02030602050306030303" pitchFamily="18" charset="0"/>
              </a:rPr>
              <a:t>-в интернете с папой и мамой собирали сведения о </a:t>
            </a:r>
            <a:r>
              <a:rPr lang="ru-RU" sz="2800" dirty="0" smtClean="0">
                <a:latin typeface="Constantia" panose="02030602050306030303" pitchFamily="18" charset="0"/>
              </a:rPr>
              <a:t>солнце;</a:t>
            </a:r>
            <a:endParaRPr lang="ru-RU" sz="2800" dirty="0">
              <a:latin typeface="Constantia" panose="02030602050306030303" pitchFamily="18" charset="0"/>
            </a:endParaRPr>
          </a:p>
          <a:p>
            <a:r>
              <a:rPr lang="ru-RU" sz="2800" dirty="0">
                <a:latin typeface="Constantia" panose="02030602050306030303" pitchFamily="18" charset="0"/>
              </a:rPr>
              <a:t>-в детском саду и дома читали и рассматривали </a:t>
            </a:r>
            <a:r>
              <a:rPr lang="ru-RU" sz="2800" dirty="0" smtClean="0">
                <a:latin typeface="Constantia" panose="02030602050306030303" pitchFamily="18" charset="0"/>
              </a:rPr>
              <a:t>энциклопедии, художественную и познавательную литературу  </a:t>
            </a:r>
            <a:r>
              <a:rPr lang="ru-RU" sz="2800" dirty="0">
                <a:latin typeface="Constantia" panose="02030602050306030303" pitchFamily="18" charset="0"/>
              </a:rPr>
              <a:t>о </a:t>
            </a:r>
            <a:r>
              <a:rPr lang="ru-RU" sz="2800" dirty="0" smtClean="0">
                <a:latin typeface="Constantia" panose="02030602050306030303" pitchFamily="18" charset="0"/>
              </a:rPr>
              <a:t>солнце.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pic>
        <p:nvPicPr>
          <p:cNvPr id="6" name="Рисунок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04850"/>
            <a:ext cx="202349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40751"/>
            <a:ext cx="25241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1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</TotalTime>
  <Words>608</Words>
  <Application>Microsoft Office PowerPoint</Application>
  <PresentationFormat>Экран (4:3)</PresentationFormat>
  <Paragraphs>89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Constantia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202</cp:revision>
  <dcterms:created xsi:type="dcterms:W3CDTF">2013-02-09T05:52:10Z</dcterms:created>
  <dcterms:modified xsi:type="dcterms:W3CDTF">2022-03-12T18:31:15Z</dcterms:modified>
</cp:coreProperties>
</file>