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56" r:id="rId2"/>
    <p:sldId id="362" r:id="rId3"/>
    <p:sldId id="330" r:id="rId4"/>
    <p:sldId id="360" r:id="rId5"/>
    <p:sldId id="357" r:id="rId6"/>
    <p:sldId id="358" r:id="rId7"/>
    <p:sldId id="355" r:id="rId8"/>
    <p:sldId id="349" r:id="rId9"/>
    <p:sldId id="354" r:id="rId10"/>
    <p:sldId id="3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718" autoAdjust="0"/>
  </p:normalViewPr>
  <p:slideViewPr>
    <p:cSldViewPr>
      <p:cViewPr>
        <p:scale>
          <a:sx n="100" d="100"/>
          <a:sy n="100" d="100"/>
        </p:scale>
        <p:origin x="-492" y="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7B249-D765-4B2A-9C1A-A8BBDDE4AAD4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846D5-1238-447A-84BC-6F7F384AB0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938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97059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41576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2125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1777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5017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9410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89286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28132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82533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94484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04642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95B72-E297-42F8-A651-5DE105193DD6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678A5-1DC9-4026-9C8C-DC89C3833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6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ini.1obraz.ru/#/document/99/499057887/XA00M842N9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1800" spc="-10" dirty="0" smtClean="0">
                <a:latin typeface="Bookman Old Style" pitchFamily="18" charset="0"/>
                <a:ea typeface="Times New Roman"/>
              </a:rPr>
              <a:t/>
            </a:r>
            <a:br>
              <a:rPr lang="ru-RU" sz="1800" spc="-10" dirty="0" smtClean="0">
                <a:latin typeface="Bookman Old Style" pitchFamily="18" charset="0"/>
                <a:ea typeface="Times New Roman"/>
              </a:rPr>
            </a:br>
            <a:r>
              <a:rPr lang="ru-RU" sz="1800" spc="-10" dirty="0">
                <a:latin typeface="Bookman Old Style" pitchFamily="18" charset="0"/>
                <a:ea typeface="Times New Roman"/>
              </a:rPr>
              <a:t/>
            </a:r>
            <a:br>
              <a:rPr lang="ru-RU" sz="1800" spc="-10" dirty="0">
                <a:latin typeface="Bookman Old Style" pitchFamily="18" charset="0"/>
                <a:ea typeface="Times New Roman"/>
              </a:rPr>
            </a:br>
            <a:r>
              <a:rPr lang="ru-RU" sz="1800" spc="-10" dirty="0" smtClean="0">
                <a:latin typeface="Bookman Old Style" pitchFamily="18" charset="0"/>
                <a:ea typeface="Times New Roman"/>
              </a:rPr>
              <a:t/>
            </a:r>
            <a:br>
              <a:rPr lang="ru-RU" sz="1800" spc="-10" dirty="0" smtClean="0">
                <a:latin typeface="Bookman Old Style" pitchFamily="18" charset="0"/>
                <a:ea typeface="Times New Roman"/>
              </a:rPr>
            </a:br>
            <a:r>
              <a:rPr lang="ru-RU" sz="1800" spc="-10" dirty="0" smtClean="0">
                <a:latin typeface="Bookman Old Style" pitchFamily="18" charset="0"/>
                <a:ea typeface="Times New Roman"/>
              </a:rPr>
              <a:t/>
            </a:r>
            <a:br>
              <a:rPr lang="ru-RU" sz="1800" spc="-10" dirty="0" smtClean="0">
                <a:latin typeface="Bookman Old Style" pitchFamily="18" charset="0"/>
                <a:ea typeface="Times New Roman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Муниципальное </a:t>
            </a:r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бюджетное дошкольное образовательное учреждение «Детский сад № 75» комбинированного вида</a:t>
            </a:r>
            <a:b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(МБДОУ «ДС №75»)</a:t>
            </a:r>
            <a:b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ru-RU" sz="2200" b="1" i="1" dirty="0" smtClean="0">
                <a:solidFill>
                  <a:srgbClr val="C00000"/>
                </a:solidFill>
                <a:latin typeface="Bookman Old Style" pitchFamily="18" charset="0"/>
                <a:ea typeface="Times New Roman"/>
                <a:cs typeface="Times New Roman"/>
              </a:rPr>
              <a:t>Республиканский </a:t>
            </a:r>
            <a:r>
              <a:rPr lang="ru-RU" sz="2200" b="1" i="1" dirty="0">
                <a:solidFill>
                  <a:srgbClr val="C00000"/>
                </a:solidFill>
                <a:latin typeface="Bookman Old Style" pitchFamily="18" charset="0"/>
                <a:ea typeface="Times New Roman"/>
                <a:cs typeface="Times New Roman"/>
              </a:rPr>
              <a:t>конкурс </a:t>
            </a:r>
            <a:r>
              <a:rPr lang="ru-RU" sz="2200" dirty="0">
                <a:solidFill>
                  <a:srgbClr val="C00000"/>
                </a:solidFill>
                <a:latin typeface="Bookman Old Style" pitchFamily="18" charset="0"/>
                <a:ea typeface="Calibri"/>
                <a:cs typeface="Times New Roman"/>
              </a:rPr>
              <a:t/>
            </a:r>
            <a:br>
              <a:rPr lang="ru-RU" sz="2200" dirty="0">
                <a:solidFill>
                  <a:srgbClr val="C00000"/>
                </a:solidFill>
                <a:latin typeface="Bookman Old Style" pitchFamily="18" charset="0"/>
                <a:ea typeface="Calibri"/>
                <a:cs typeface="Times New Roman"/>
              </a:rPr>
            </a:br>
            <a:r>
              <a:rPr lang="ru-RU" sz="2200" b="1" i="1" dirty="0">
                <a:solidFill>
                  <a:srgbClr val="C00000"/>
                </a:solidFill>
                <a:latin typeface="Bookman Old Style" pitchFamily="18" charset="0"/>
                <a:ea typeface="Times New Roman"/>
                <a:cs typeface="Times New Roman"/>
              </a:rPr>
              <a:t>«Лучший детский сад года Дагестана - 2019»</a:t>
            </a:r>
            <a:r>
              <a:rPr lang="ru-RU" sz="2200" dirty="0">
                <a:solidFill>
                  <a:srgbClr val="C00000"/>
                </a:solidFill>
                <a:latin typeface="Bookman Old Style" pitchFamily="18" charset="0"/>
                <a:ea typeface="Calibri"/>
                <a:cs typeface="Times New Roman"/>
              </a:rPr>
              <a:t/>
            </a:r>
            <a:br>
              <a:rPr lang="ru-RU" sz="2200" dirty="0">
                <a:solidFill>
                  <a:srgbClr val="C00000"/>
                </a:solidFill>
                <a:latin typeface="Bookman Old Style" pitchFamily="18" charset="0"/>
                <a:ea typeface="Calibri"/>
                <a:cs typeface="Times New Roman"/>
              </a:rPr>
            </a:br>
            <a:endParaRPr lang="ru-RU" sz="24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5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ru-RU" sz="35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/>
            </a:r>
            <a:br>
              <a:rPr lang="ru-RU" sz="3500" b="1" dirty="0">
                <a:solidFill>
                  <a:prstClr val="black"/>
                </a:solidFill>
                <a:latin typeface="Bookman Old Style" panose="02050604050505020204" pitchFamily="18" charset="0"/>
              </a:rPr>
            </a:br>
            <a:endParaRPr lang="ru-RU" sz="3500" b="1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sz="35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Организация </a:t>
            </a:r>
            <a:r>
              <a:rPr lang="ru-RU" sz="35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развивающей предметно-пространственной среды </a:t>
            </a:r>
            <a:br>
              <a:rPr lang="ru-RU" sz="3500" b="1" dirty="0">
                <a:solidFill>
                  <a:srgbClr val="7030A0"/>
                </a:solidFill>
                <a:latin typeface="Bookman Old Style" panose="02050604050505020204" pitchFamily="18" charset="0"/>
              </a:rPr>
            </a:br>
            <a:r>
              <a:rPr lang="ru-RU" sz="35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в МБДОУ «ДС № 75»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lvl="0" indent="0" algn="ctr" defTabSz="457200">
              <a:spcBef>
                <a:spcPts val="1000"/>
              </a:spcBef>
              <a:buClr>
                <a:srgbClr val="A53010"/>
              </a:buCl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Махачкала </a:t>
            </a:r>
          </a:p>
          <a:p>
            <a:pPr marL="0" lvl="0" indent="0" algn="ctr" defTabSz="457200">
              <a:spcBef>
                <a:spcPts val="1000"/>
              </a:spcBef>
              <a:buClr>
                <a:srgbClr val="A53010"/>
              </a:buCl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2019</a:t>
            </a:r>
            <a:endParaRPr 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67448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908720"/>
            <a:ext cx="705678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endParaRPr lang="ru-RU" sz="4000" dirty="0" smtClean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endParaRPr lang="ru-RU" sz="4000" dirty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ru-RU" sz="4000" dirty="0" smtClean="0">
                <a:solidFill>
                  <a:srgbClr val="7030A0"/>
                </a:solidFill>
                <a:latin typeface="Bookman Old Style" pitchFamily="18" charset="0"/>
              </a:rPr>
              <a:t>Спасибо </a:t>
            </a:r>
            <a:r>
              <a:rPr lang="ru-RU" sz="4000" dirty="0">
                <a:solidFill>
                  <a:srgbClr val="7030A0"/>
                </a:solidFill>
                <a:latin typeface="Bookman Old Style" pitchFamily="18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9523951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Актуальность</a:t>
            </a:r>
            <a:r>
              <a:rPr lang="ru-RU" sz="3200" dirty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ru-RU" sz="3300" dirty="0">
                <a:solidFill>
                  <a:prstClr val="black"/>
                </a:solidFill>
                <a:latin typeface="Bookman Old Style" pitchFamily="18" charset="0"/>
              </a:rPr>
              <a:t>Развивающая предметно-пространственная среда (РППС) – это педагогически организованное пространство детского сада (п. 3.2 примерной ООП ДО), которое функционирует как средство развития детей дошкольного возраста (п. 3.6.3 ФГОС ДО) и выступает условием их социализации (п. 2.4 ФГОС ДО).</a:t>
            </a:r>
          </a:p>
          <a:p>
            <a:pPr lvl="0">
              <a:buNone/>
            </a:pPr>
            <a:endParaRPr lang="ru-RU" sz="3300" dirty="0">
              <a:solidFill>
                <a:prstClr val="black"/>
              </a:solidFill>
              <a:latin typeface="Bookman Old Style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3300" dirty="0">
                <a:solidFill>
                  <a:prstClr val="black"/>
                </a:solidFill>
                <a:latin typeface="Bookman Old Style" pitchFamily="18" charset="0"/>
                <a:ea typeface="Times New Roman"/>
                <a:cs typeface="Times New Roman"/>
              </a:rPr>
              <a:t>Основные требования к РППС установлены ФГОС ДО:</a:t>
            </a:r>
            <a:endParaRPr lang="ru-RU" sz="3300" dirty="0">
              <a:solidFill>
                <a:prstClr val="black"/>
              </a:solidFill>
              <a:latin typeface="Bookman Old Style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51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300" dirty="0">
                <a:solidFill>
                  <a:prstClr val="black"/>
                </a:solidFill>
                <a:latin typeface="Bookman Old Style" pitchFamily="18" charset="0"/>
                <a:ea typeface="Times New Roman"/>
                <a:cs typeface="Times New Roman"/>
              </a:rPr>
              <a:t>насыщенность;</a:t>
            </a:r>
            <a:endParaRPr lang="ru-RU" sz="3300" dirty="0">
              <a:solidFill>
                <a:prstClr val="black"/>
              </a:solidFill>
              <a:latin typeface="Bookman Old Style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51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300" dirty="0" err="1">
                <a:solidFill>
                  <a:prstClr val="black"/>
                </a:solidFill>
                <a:latin typeface="Bookman Old Style" pitchFamily="18" charset="0"/>
                <a:ea typeface="Times New Roman"/>
                <a:cs typeface="Times New Roman"/>
              </a:rPr>
              <a:t>трансформируемость</a:t>
            </a:r>
            <a:r>
              <a:rPr lang="ru-RU" sz="3300" dirty="0">
                <a:solidFill>
                  <a:prstClr val="black"/>
                </a:solidFill>
                <a:latin typeface="Bookman Old Style" pitchFamily="18" charset="0"/>
                <a:ea typeface="Times New Roman"/>
                <a:cs typeface="Times New Roman"/>
              </a:rPr>
              <a:t>;</a:t>
            </a:r>
            <a:endParaRPr lang="ru-RU" sz="3300" dirty="0">
              <a:solidFill>
                <a:prstClr val="black"/>
              </a:solidFill>
              <a:latin typeface="Bookman Old Style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51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300" dirty="0" err="1">
                <a:solidFill>
                  <a:prstClr val="black"/>
                </a:solidFill>
                <a:latin typeface="Bookman Old Style" pitchFamily="18" charset="0"/>
                <a:ea typeface="Times New Roman"/>
                <a:cs typeface="Times New Roman"/>
              </a:rPr>
              <a:t>полифункциональность</a:t>
            </a:r>
            <a:r>
              <a:rPr lang="ru-RU" sz="3300" dirty="0">
                <a:solidFill>
                  <a:prstClr val="black"/>
                </a:solidFill>
                <a:latin typeface="Bookman Old Style" pitchFamily="18" charset="0"/>
                <a:ea typeface="Times New Roman"/>
                <a:cs typeface="Times New Roman"/>
              </a:rPr>
              <a:t>;</a:t>
            </a:r>
            <a:endParaRPr lang="ru-RU" sz="3300" dirty="0">
              <a:solidFill>
                <a:prstClr val="black"/>
              </a:solidFill>
              <a:latin typeface="Bookman Old Style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51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300" dirty="0">
                <a:solidFill>
                  <a:prstClr val="black"/>
                </a:solidFill>
                <a:latin typeface="Bookman Old Style" pitchFamily="18" charset="0"/>
                <a:ea typeface="Times New Roman"/>
                <a:cs typeface="Times New Roman"/>
              </a:rPr>
              <a:t>вариативность;</a:t>
            </a:r>
            <a:endParaRPr lang="ru-RU" sz="3300" dirty="0">
              <a:solidFill>
                <a:prstClr val="black"/>
              </a:solidFill>
              <a:latin typeface="Bookman Old Style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51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300" dirty="0">
                <a:solidFill>
                  <a:prstClr val="black"/>
                </a:solidFill>
                <a:latin typeface="Bookman Old Style" pitchFamily="18" charset="0"/>
                <a:ea typeface="Times New Roman"/>
                <a:cs typeface="Times New Roman"/>
              </a:rPr>
              <a:t>доступность и безопасность для воспитанников, в том числе для детей с ОВЗ (</a:t>
            </a:r>
            <a:r>
              <a:rPr lang="ru-RU" sz="3300" u="sng" dirty="0">
                <a:solidFill>
                  <a:srgbClr val="0000FF"/>
                </a:solidFill>
                <a:latin typeface="Bookman Old Style" pitchFamily="18" charset="0"/>
                <a:ea typeface="Times New Roman"/>
                <a:cs typeface="Times New Roman"/>
                <a:hlinkClick r:id="rId2"/>
              </a:rPr>
              <a:t>п. 3.3.4 ФГОС ДО</a:t>
            </a:r>
            <a:r>
              <a:rPr lang="ru-RU" sz="3300" dirty="0">
                <a:solidFill>
                  <a:prstClr val="black"/>
                </a:solidFill>
                <a:latin typeface="Bookman Old Style" pitchFamily="18" charset="0"/>
                <a:ea typeface="Times New Roman"/>
                <a:cs typeface="Times New Roman"/>
              </a:rPr>
              <a:t>).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ru-RU" sz="3300" dirty="0">
              <a:solidFill>
                <a:prstClr val="black"/>
              </a:solidFill>
              <a:latin typeface="Bookman Old Style" pitchFamily="18" charset="0"/>
              <a:ea typeface="Times New Roman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515"/>
              </a:spcAft>
              <a:buSzPts val="1000"/>
              <a:buNone/>
              <a:tabLst>
                <a:tab pos="457200" algn="l"/>
              </a:tabLst>
            </a:pPr>
            <a:r>
              <a:rPr lang="ru-RU" sz="3300" dirty="0">
                <a:solidFill>
                  <a:prstClr val="black"/>
                </a:solidFill>
                <a:latin typeface="Bookman Old Style" pitchFamily="18" charset="0"/>
                <a:ea typeface="Calibri"/>
                <a:cs typeface="Times New Roman"/>
              </a:rPr>
              <a:t>РППС МБДОУ «ДС № 75» описана в организационном разделе ООП ДОУ (п. 2.11.3 ФГОС ДО).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3300" dirty="0">
                <a:solidFill>
                  <a:prstClr val="black"/>
                </a:solidFill>
                <a:latin typeface="Bookman Old Style" pitchFamily="18" charset="0"/>
                <a:ea typeface="Times New Roman"/>
                <a:cs typeface="Times New Roman"/>
              </a:rPr>
              <a:t>В РППС МБДОУ «ДС № 75» входит:</a:t>
            </a:r>
            <a:endParaRPr lang="ru-RU" sz="3300" dirty="0">
              <a:solidFill>
                <a:prstClr val="black"/>
              </a:solidFill>
              <a:latin typeface="Bookman Old Style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51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300" dirty="0">
                <a:solidFill>
                  <a:prstClr val="black"/>
                </a:solidFill>
                <a:latin typeface="Bookman Old Style" pitchFamily="18" charset="0"/>
                <a:ea typeface="Times New Roman"/>
                <a:cs typeface="Times New Roman"/>
              </a:rPr>
              <a:t>групповое пространство;</a:t>
            </a:r>
            <a:endParaRPr lang="ru-RU" sz="3300" dirty="0">
              <a:solidFill>
                <a:prstClr val="black"/>
              </a:solidFill>
              <a:latin typeface="Bookman Old Style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51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300" dirty="0">
                <a:solidFill>
                  <a:prstClr val="black"/>
                </a:solidFill>
                <a:latin typeface="Bookman Old Style" pitchFamily="18" charset="0"/>
                <a:ea typeface="Times New Roman"/>
                <a:cs typeface="Times New Roman"/>
              </a:rPr>
              <a:t>межгрупповое пространство;</a:t>
            </a:r>
            <a:endParaRPr lang="ru-RU" sz="3300" dirty="0">
              <a:solidFill>
                <a:prstClr val="black"/>
              </a:solidFill>
              <a:latin typeface="Bookman Old Style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51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300" dirty="0">
                <a:solidFill>
                  <a:prstClr val="black"/>
                </a:solidFill>
                <a:latin typeface="Bookman Old Style" pitchFamily="18" charset="0"/>
                <a:ea typeface="Times New Roman"/>
                <a:cs typeface="Times New Roman"/>
              </a:rPr>
              <a:t>территория детского сада.</a:t>
            </a:r>
            <a:endParaRPr lang="ru-RU" sz="3300" dirty="0">
              <a:solidFill>
                <a:prstClr val="black"/>
              </a:solidFill>
              <a:latin typeface="Bookman Old Style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15771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57148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Развивающая предметно-пространственная среда (</a:t>
            </a:r>
            <a:r>
              <a:rPr lang="ru-RU" sz="2200" b="1" dirty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РППС) 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Групповое пространство РППС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8157592" cy="6365304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ru-RU" sz="1400" dirty="0" smtClean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ru-RU" sz="1400" dirty="0" smtClean="0">
                <a:solidFill>
                  <a:prstClr val="black"/>
                </a:solidFill>
                <a:latin typeface="Bookman Old Style" pitchFamily="18" charset="0"/>
              </a:rPr>
              <a:t>Для </a:t>
            </a:r>
            <a:r>
              <a:rPr lang="ru-RU" sz="1400" dirty="0">
                <a:solidFill>
                  <a:prstClr val="black"/>
                </a:solidFill>
                <a:latin typeface="Bookman Old Style" pitchFamily="18" charset="0"/>
              </a:rPr>
              <a:t>организации группового пространства РППС в детском саду используются:</a:t>
            </a:r>
          </a:p>
          <a:p>
            <a:pPr lvl="0">
              <a:buFont typeface="Wingdings" pitchFamily="2" charset="2"/>
              <a:buChar char="v"/>
            </a:pPr>
            <a:r>
              <a:rPr lang="ru-RU" sz="1400" dirty="0">
                <a:solidFill>
                  <a:prstClr val="black"/>
                </a:solidFill>
                <a:latin typeface="Bookman Old Style" pitchFamily="18" charset="0"/>
              </a:rPr>
              <a:t>мобильные центры детской </a:t>
            </a:r>
            <a:r>
              <a:rPr lang="ru-RU" sz="1400" dirty="0" smtClean="0">
                <a:solidFill>
                  <a:prstClr val="black"/>
                </a:solidFill>
                <a:latin typeface="Bookman Old Style" pitchFamily="18" charset="0"/>
              </a:rPr>
              <a:t>активности, которые представляют собой передвижные оборудованные комплексы, </a:t>
            </a:r>
            <a:r>
              <a:rPr lang="ru-RU" sz="1400" dirty="0">
                <a:solidFill>
                  <a:prstClr val="black"/>
                </a:solidFill>
                <a:latin typeface="Bookman Old Style" pitchFamily="18" charset="0"/>
              </a:rPr>
              <a:t>наполнение </a:t>
            </a:r>
            <a:r>
              <a:rPr lang="ru-RU" sz="1400" dirty="0" smtClean="0">
                <a:solidFill>
                  <a:prstClr val="black"/>
                </a:solidFill>
                <a:latin typeface="Bookman Old Style" pitchFamily="18" charset="0"/>
              </a:rPr>
              <a:t>которых </a:t>
            </a:r>
            <a:r>
              <a:rPr lang="ru-RU" sz="1400" dirty="0">
                <a:solidFill>
                  <a:prstClr val="black"/>
                </a:solidFill>
                <a:latin typeface="Bookman Old Style" pitchFamily="18" charset="0"/>
              </a:rPr>
              <a:t>зависит от педагогических </a:t>
            </a:r>
            <a:r>
              <a:rPr lang="ru-RU" sz="1400" dirty="0" smtClean="0">
                <a:solidFill>
                  <a:prstClr val="black"/>
                </a:solidFill>
                <a:latin typeface="Bookman Old Style" pitchFamily="18" charset="0"/>
              </a:rPr>
              <a:t>задач;</a:t>
            </a:r>
          </a:p>
          <a:p>
            <a:pPr lvl="0">
              <a:buFont typeface="Wingdings" pitchFamily="2" charset="2"/>
              <a:buChar char="v"/>
            </a:pPr>
            <a:endParaRPr lang="ru-RU" sz="1400" dirty="0">
              <a:solidFill>
                <a:prstClr val="black"/>
              </a:solidFill>
              <a:latin typeface="Bookman Old Style" pitchFamily="18" charset="0"/>
            </a:endParaRPr>
          </a:p>
          <a:p>
            <a:pPr lvl="0">
              <a:buFont typeface="Wingdings" pitchFamily="2" charset="2"/>
              <a:buChar char="v"/>
            </a:pPr>
            <a:endParaRPr lang="ru-RU" sz="1400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0" lvl="0" indent="0">
              <a:buNone/>
            </a:pPr>
            <a:endParaRPr lang="ru-RU" sz="1400" dirty="0" smtClean="0">
              <a:latin typeface="Bookman Old Style" pitchFamily="18" charset="0"/>
            </a:endParaRPr>
          </a:p>
          <a:p>
            <a:pPr marL="0" lvl="0" indent="0">
              <a:buNone/>
            </a:pPr>
            <a:endParaRPr lang="ru-RU" sz="1400" dirty="0">
              <a:latin typeface="Bookman Old Style" pitchFamily="18" charset="0"/>
            </a:endParaRPr>
          </a:p>
          <a:p>
            <a:pPr marL="0" lvl="0" indent="0">
              <a:buNone/>
            </a:pPr>
            <a:endParaRPr lang="ru-RU" sz="1400" dirty="0" smtClean="0">
              <a:latin typeface="Bookman Old Style" pitchFamily="18" charset="0"/>
            </a:endParaRPr>
          </a:p>
          <a:p>
            <a:pPr marL="0" lvl="0" indent="0">
              <a:buNone/>
            </a:pPr>
            <a:endParaRPr lang="ru-RU" sz="1400" dirty="0" smtClean="0">
              <a:latin typeface="Bookman Old Style" pitchFamily="18" charset="0"/>
            </a:endParaRPr>
          </a:p>
          <a:p>
            <a:pPr marL="0" lvl="0" indent="0">
              <a:buNone/>
            </a:pPr>
            <a:endParaRPr lang="ru-RU" sz="1400" dirty="0">
              <a:latin typeface="Bookman Old Style" pitchFamily="18" charset="0"/>
            </a:endParaRPr>
          </a:p>
          <a:p>
            <a:pPr marL="0" lvl="0" indent="0">
              <a:buNone/>
            </a:pPr>
            <a:endParaRPr lang="ru-RU" sz="1400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latin typeface="Bookman Old Style" pitchFamily="18" charset="0"/>
              </a:rPr>
              <a:t>зонирование, зоны которых планированы </a:t>
            </a:r>
            <a:r>
              <a:rPr lang="ru-RU" sz="1400" dirty="0">
                <a:latin typeface="Bookman Old Style" pitchFamily="18" charset="0"/>
              </a:rPr>
              <a:t>таким образом, чтобы воспитанники могли свободно выбирать вид деятельности на протяжении всего времени пребывания в детском саду, играть в различные игры, не мешая друг другу.</a:t>
            </a:r>
            <a:endParaRPr lang="ru-RU" sz="1400" dirty="0" smtClean="0">
              <a:latin typeface="Bookman Old Style" pitchFamily="18" charset="0"/>
            </a:endParaRPr>
          </a:p>
          <a:p>
            <a:pPr marL="0" indent="0">
              <a:buNone/>
            </a:pPr>
            <a:endParaRPr lang="ru-RU" dirty="0" smtClean="0">
              <a:latin typeface="Bookman Old Style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72" y="4653136"/>
            <a:ext cx="1457325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42544"/>
            <a:ext cx="1457325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132" y="4902236"/>
            <a:ext cx="2157562" cy="1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178" y="1857173"/>
            <a:ext cx="14319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30" y="3001144"/>
            <a:ext cx="145732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2748">
            <a:off x="3625249" y="1937734"/>
            <a:ext cx="14573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37" y="2996952"/>
            <a:ext cx="1420813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6849">
            <a:off x="347910" y="1992535"/>
            <a:ext cx="14573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721829"/>
            <a:ext cx="14573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02904"/>
            <a:ext cx="1420813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32" y="1788577"/>
            <a:ext cx="14319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406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1F497D">
                    <a:lumMod val="50000"/>
                  </a:srgbClr>
                </a:solidFill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1F497D">
                    <a:lumMod val="50000"/>
                  </a:srgbClr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Развивающая </a:t>
            </a:r>
            <a:r>
              <a:rPr lang="ru-RU" sz="2200" b="1" dirty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предметно-пространственная среда (РППС) </a:t>
            </a: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Групповое 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пространство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РППС</a:t>
            </a:r>
            <a:b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Мобильные </a:t>
            </a:r>
            <a:r>
              <a:rPr lang="ru-RU" sz="2200" b="1" dirty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центры детской активности</a:t>
            </a:r>
            <a:r>
              <a:rPr lang="ru-RU" sz="2200" b="1" dirty="0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</a:br>
            <a:endParaRPr lang="ru-RU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400" dirty="0" smtClean="0">
                <a:solidFill>
                  <a:prstClr val="black"/>
                </a:solidFill>
                <a:latin typeface="Bookman Old Style" pitchFamily="18" charset="0"/>
                <a:ea typeface="Times New Roman"/>
                <a:cs typeface="Times New Roman"/>
              </a:rPr>
              <a:t>В </a:t>
            </a:r>
            <a:r>
              <a:rPr lang="ru-RU" sz="1400" dirty="0">
                <a:solidFill>
                  <a:prstClr val="black"/>
                </a:solidFill>
                <a:latin typeface="Bookman Old Style" pitchFamily="18" charset="0"/>
                <a:ea typeface="Times New Roman"/>
                <a:cs typeface="Times New Roman"/>
              </a:rPr>
              <a:t>групповых помещениях детского сада организованы: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prstClr val="black"/>
                </a:solidFill>
                <a:latin typeface="Bookman Old Style" pitchFamily="18" charset="0"/>
                <a:ea typeface="Times New Roman"/>
                <a:cs typeface="Times New Roman"/>
              </a:rPr>
              <a:t>центр логики и математики: интеграция образовательных областей «Познавательное развитие», «Речевое развитие», «Социально-коммуникативное развитие»;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prstClr val="black"/>
                </a:solidFill>
                <a:latin typeface="Bookman Old Style" pitchFamily="18" charset="0"/>
                <a:ea typeface="Times New Roman"/>
                <a:cs typeface="Times New Roman"/>
              </a:rPr>
              <a:t>центр экспериментирования и организации наблюдения: интеграция образовательных областей «Познавательное развитие», «Речевое развитие», «Социально-коммуникативное развитие»;</a:t>
            </a:r>
          </a:p>
          <a:p>
            <a:endParaRPr lang="ru-RU" dirty="0">
              <a:latin typeface="Bookman Old Styl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2494731" cy="160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45024"/>
            <a:ext cx="2304256" cy="1620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00682"/>
            <a:ext cx="2217552" cy="160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65062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>
                <a:solidFill>
                  <a:srgbClr val="1F497D">
                    <a:lumMod val="50000"/>
                  </a:srgbClr>
                </a:solidFill>
                <a:latin typeface="Bookman Old Style" pitchFamily="18" charset="0"/>
                <a:cs typeface="Times New Roman" pitchFamily="18" charset="0"/>
              </a:rPr>
              <a:t>Развивающая предметно-пространственная среда (РППС) Групповое пространство </a:t>
            </a:r>
            <a:r>
              <a:rPr lang="ru-RU" sz="2200" b="1" dirty="0" smtClean="0">
                <a:solidFill>
                  <a:srgbClr val="1F497D">
                    <a:lumMod val="50000"/>
                  </a:srgbClr>
                </a:solidFill>
                <a:latin typeface="Bookman Old Style" pitchFamily="18" charset="0"/>
                <a:cs typeface="Times New Roman" pitchFamily="18" charset="0"/>
              </a:rPr>
              <a:t>РППС</a:t>
            </a:r>
            <a:br>
              <a:rPr lang="ru-RU" sz="2200" b="1" dirty="0" smtClean="0">
                <a:solidFill>
                  <a:srgbClr val="1F497D">
                    <a:lumMod val="50000"/>
                  </a:srgbClr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1F497D">
                    <a:lumMod val="50000"/>
                  </a:srgbClr>
                </a:solidFill>
                <a:latin typeface="Bookman Old Style" pitchFamily="18" charset="0"/>
                <a:cs typeface="Times New Roman" pitchFamily="18" charset="0"/>
              </a:rPr>
              <a:t>Мобильные центры детской активности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300" dirty="0">
                <a:solidFill>
                  <a:prstClr val="black"/>
                </a:solidFill>
                <a:latin typeface="Bookman Old Style" pitchFamily="18" charset="0"/>
                <a:ea typeface="Times New Roman"/>
                <a:cs typeface="Times New Roman"/>
              </a:rPr>
              <a:t>центр конструирования: интеграция образовательных областей «Познавательное развитие», «Речевое развитие», «Социально-коммуникативное развитие» и «Художественно-эстетическое развитие»;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300" dirty="0">
                <a:solidFill>
                  <a:prstClr val="black"/>
                </a:solidFill>
                <a:latin typeface="Bookman Old Style" pitchFamily="18" charset="0"/>
                <a:ea typeface="Times New Roman"/>
                <a:cs typeface="Times New Roman"/>
              </a:rPr>
              <a:t>центр познания и коммуникации: интеграция образовательных областей «Познавательное развитие», «Речевое развитие</a:t>
            </a:r>
            <a:r>
              <a:rPr lang="ru-RU" sz="1300" dirty="0" smtClean="0">
                <a:solidFill>
                  <a:prstClr val="black"/>
                </a:solidFill>
                <a:latin typeface="Bookman Old Style" pitchFamily="18" charset="0"/>
                <a:ea typeface="Times New Roman"/>
                <a:cs typeface="Times New Roman"/>
              </a:rPr>
              <a:t>»;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300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3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3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300" dirty="0">
                <a:solidFill>
                  <a:prstClr val="black"/>
                </a:solidFill>
                <a:latin typeface="Bookman Old Style" pitchFamily="18" charset="0"/>
                <a:ea typeface="Times New Roman"/>
                <a:cs typeface="Times New Roman"/>
              </a:rPr>
              <a:t>центр театрализации: интеграция образовательных областей «Речевое развитие», «Социально-коммуникативное развитие» и «Художественно-эстетическое развитие»;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10" y="4941168"/>
            <a:ext cx="1871018" cy="136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2072683" cy="127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28" y="3000003"/>
            <a:ext cx="1872207" cy="1323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614" y="2934314"/>
            <a:ext cx="1728191" cy="127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059" y="2930891"/>
            <a:ext cx="1803999" cy="134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43198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1F497D">
                    <a:lumMod val="50000"/>
                  </a:srgbClr>
                </a:solidFill>
                <a:latin typeface="Bookman Old Style" pitchFamily="18" charset="0"/>
                <a:cs typeface="Times New Roman" pitchFamily="18" charset="0"/>
              </a:rPr>
              <a:t>Развивающая предметно-пространственная среда (РППС) </a:t>
            </a: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Групповое пространство 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РППС</a:t>
            </a:r>
            <a:b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Мобильные </a:t>
            </a:r>
            <a:r>
              <a:rPr lang="ru-RU" sz="2000" b="1" dirty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центры детской активности</a:t>
            </a:r>
            <a:endParaRPr lang="ru-RU" sz="20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300" dirty="0">
                <a:solidFill>
                  <a:prstClr val="black"/>
                </a:solidFill>
                <a:latin typeface="Bookman Old Style" pitchFamily="18" charset="0"/>
                <a:ea typeface="Times New Roman"/>
                <a:cs typeface="Times New Roman"/>
              </a:rPr>
              <a:t>центр двигательной активности «Спортивный уголок»: интеграция образовательных областей «Физическое развитие», «Речевое развитие», «Социально-коммуникативное развитие</a:t>
            </a:r>
            <a:r>
              <a:rPr lang="ru-RU" sz="1300" dirty="0" smtClean="0">
                <a:solidFill>
                  <a:prstClr val="black"/>
                </a:solidFill>
                <a:latin typeface="Bookman Old Style" pitchFamily="18" charset="0"/>
                <a:ea typeface="Times New Roman"/>
                <a:cs typeface="Times New Roman"/>
              </a:rPr>
              <a:t>»;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300" dirty="0" smtClean="0">
              <a:solidFill>
                <a:prstClr val="black"/>
              </a:solidFill>
              <a:latin typeface="Bookman Old Style" pitchFamily="18" charset="0"/>
              <a:ea typeface="Times New Roman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300" dirty="0" smtClean="0">
              <a:solidFill>
                <a:prstClr val="black"/>
              </a:solidFill>
              <a:latin typeface="Bookman Old Style" pitchFamily="18" charset="0"/>
              <a:ea typeface="Times New Roman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300" dirty="0">
              <a:solidFill>
                <a:prstClr val="black"/>
              </a:solidFill>
              <a:latin typeface="Bookman Old Style" pitchFamily="18" charset="0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300" dirty="0">
                <a:solidFill>
                  <a:prstClr val="black"/>
                </a:solidFill>
                <a:latin typeface="Bookman Old Style" pitchFamily="18" charset="0"/>
                <a:ea typeface="Times New Roman"/>
                <a:cs typeface="Times New Roman"/>
              </a:rPr>
              <a:t>центр творчества: интеграция образовательных областей «Художественно-эстетическое развитие», «Речевое развитие», «Познавательное развитие</a:t>
            </a:r>
            <a:r>
              <a:rPr lang="ru-RU" sz="1300" dirty="0" smtClean="0">
                <a:solidFill>
                  <a:prstClr val="black"/>
                </a:solidFill>
                <a:latin typeface="Bookman Old Style" pitchFamily="18" charset="0"/>
                <a:ea typeface="Times New Roman"/>
                <a:cs typeface="Times New Roman"/>
              </a:rPr>
              <a:t>»;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300" dirty="0" smtClean="0">
              <a:solidFill>
                <a:prstClr val="black"/>
              </a:solidFill>
              <a:latin typeface="Bookman Old Style" pitchFamily="18" charset="0"/>
              <a:ea typeface="Times New Roman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300" dirty="0" smtClean="0">
              <a:solidFill>
                <a:prstClr val="black"/>
              </a:solidFill>
              <a:latin typeface="Bookman Old Style" pitchFamily="18" charset="0"/>
              <a:ea typeface="Times New Roman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300" dirty="0">
              <a:solidFill>
                <a:prstClr val="black"/>
              </a:solidFill>
              <a:latin typeface="Bookman Old Style" pitchFamily="18" charset="0"/>
              <a:ea typeface="Times New Roman"/>
              <a:cs typeface="Times New Roman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300" dirty="0" smtClean="0">
                <a:solidFill>
                  <a:prstClr val="black"/>
                </a:solidFill>
                <a:latin typeface="Bookman Old Style" pitchFamily="18" charset="0"/>
                <a:ea typeface="Times New Roman"/>
                <a:cs typeface="Times New Roman"/>
              </a:rPr>
              <a:t>центр </a:t>
            </a:r>
            <a:r>
              <a:rPr lang="ru-RU" sz="1300" dirty="0">
                <a:solidFill>
                  <a:prstClr val="black"/>
                </a:solidFill>
                <a:latin typeface="Bookman Old Style" pitchFamily="18" charset="0"/>
                <a:ea typeface="Times New Roman"/>
                <a:cs typeface="Times New Roman"/>
              </a:rPr>
              <a:t>музыкального творчества: интеграция образовательных областей </a:t>
            </a:r>
            <a:r>
              <a:rPr lang="ru-RU" sz="1300" dirty="0" smtClean="0">
                <a:solidFill>
                  <a:prstClr val="black"/>
                </a:solidFill>
                <a:latin typeface="Bookman Old Style" pitchFamily="18" charset="0"/>
                <a:ea typeface="Times New Roman"/>
                <a:cs typeface="Times New Roman"/>
              </a:rPr>
              <a:t>Художественно-эстетическое </a:t>
            </a:r>
            <a:r>
              <a:rPr lang="ru-RU" sz="1300" dirty="0">
                <a:solidFill>
                  <a:prstClr val="black"/>
                </a:solidFill>
                <a:latin typeface="Bookman Old Style" pitchFamily="18" charset="0"/>
                <a:ea typeface="Times New Roman"/>
                <a:cs typeface="Times New Roman"/>
              </a:rPr>
              <a:t>развитие», «Познавательное развитие», </a:t>
            </a:r>
            <a:r>
              <a:rPr lang="ru-RU" sz="1300" dirty="0" smtClean="0">
                <a:solidFill>
                  <a:prstClr val="black"/>
                </a:solidFill>
                <a:latin typeface="Bookman Old Style" pitchFamily="18" charset="0"/>
                <a:ea typeface="Times New Roman"/>
                <a:cs typeface="Times New Roman"/>
              </a:rPr>
              <a:t>«</a:t>
            </a:r>
            <a:r>
              <a:rPr lang="ru-RU" sz="1300" dirty="0">
                <a:solidFill>
                  <a:prstClr val="black"/>
                </a:solidFill>
                <a:latin typeface="Bookman Old Style" pitchFamily="18" charset="0"/>
                <a:ea typeface="Times New Roman"/>
                <a:cs typeface="Times New Roman"/>
              </a:rPr>
              <a:t>Речевое развитие», «Физическое развитие».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88840"/>
            <a:ext cx="1728192" cy="115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826" y="1700808"/>
            <a:ext cx="1368151" cy="127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016" y="5342837"/>
            <a:ext cx="160854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08" y="3861048"/>
            <a:ext cx="1512168" cy="120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630" y="3573016"/>
            <a:ext cx="1691680" cy="114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49984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Развивающая предметно-пространственная среда (РППС) </a:t>
            </a: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Групповое пространство 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РППС</a:t>
            </a:r>
            <a:r>
              <a:rPr lang="ru-RU" sz="2000" b="1" dirty="0" smtClean="0">
                <a:solidFill>
                  <a:srgbClr val="1F497D">
                    <a:lumMod val="50000"/>
                  </a:srgbClr>
                </a:solidFill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1F497D">
                    <a:lumMod val="50000"/>
                  </a:srgbClr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1F497D">
                    <a:lumMod val="50000"/>
                  </a:srgbClr>
                </a:solidFill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1F497D">
                    <a:lumMod val="50000"/>
                  </a:srgbClr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Зонирование</a:t>
            </a:r>
            <a:endParaRPr lang="ru-RU" sz="20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340768"/>
            <a:ext cx="5050905" cy="5616624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endParaRPr lang="ru-RU" sz="1000" b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0" lvl="0" indent="0">
              <a:buNone/>
            </a:pPr>
            <a:r>
              <a:rPr lang="ru-RU" sz="1400" b="1" dirty="0" smtClean="0">
                <a:solidFill>
                  <a:prstClr val="black"/>
                </a:solidFill>
                <a:latin typeface="Bookman Old Style" pitchFamily="18" charset="0"/>
              </a:rPr>
              <a:t>В </a:t>
            </a:r>
            <a:r>
              <a:rPr lang="ru-RU" sz="1400" b="1" dirty="0">
                <a:solidFill>
                  <a:prstClr val="black"/>
                </a:solidFill>
                <a:latin typeface="Bookman Old Style" pitchFamily="18" charset="0"/>
              </a:rPr>
              <a:t>групповых помещениях детского сада организованы:</a:t>
            </a:r>
          </a:p>
          <a:p>
            <a:pPr lvl="0"/>
            <a:r>
              <a:rPr lang="ru-RU" sz="1400" b="1" dirty="0" smtClean="0">
                <a:solidFill>
                  <a:prstClr val="black"/>
                </a:solidFill>
                <a:latin typeface="Bookman Old Style" pitchFamily="18" charset="0"/>
              </a:rPr>
              <a:t>Зона </a:t>
            </a:r>
            <a:r>
              <a:rPr lang="ru-RU" sz="1400" b="1" dirty="0">
                <a:solidFill>
                  <a:prstClr val="black"/>
                </a:solidFill>
                <a:latin typeface="Bookman Old Style" pitchFamily="18" charset="0"/>
              </a:rPr>
              <a:t>игр и подвижной занятости</a:t>
            </a:r>
            <a:r>
              <a:rPr lang="ru-RU" sz="1400" dirty="0">
                <a:solidFill>
                  <a:prstClr val="black"/>
                </a:solidFill>
                <a:latin typeface="Bookman Old Style" pitchFamily="18" charset="0"/>
              </a:rPr>
              <a:t>, которая </a:t>
            </a:r>
            <a:r>
              <a:rPr lang="ru-RU" sz="1400" dirty="0" smtClean="0">
                <a:solidFill>
                  <a:prstClr val="black"/>
                </a:solidFill>
                <a:latin typeface="Bookman Old Style" pitchFamily="18" charset="0"/>
              </a:rPr>
              <a:t>создана в </a:t>
            </a:r>
            <a:r>
              <a:rPr lang="ru-RU" sz="1400" dirty="0">
                <a:solidFill>
                  <a:prstClr val="black"/>
                </a:solidFill>
                <a:latin typeface="Bookman Old Style" pitchFamily="18" charset="0"/>
              </a:rPr>
              <a:t>целях удовлетворения потребности детей в движении, в активных играх и призвана  научить их безопасному поведению в ходе игр, сформировать первичные навыки контроля своих эмоций;</a:t>
            </a:r>
          </a:p>
          <a:p>
            <a:pPr lvl="0"/>
            <a:r>
              <a:rPr lang="ru-RU" sz="1400" b="1" dirty="0">
                <a:solidFill>
                  <a:prstClr val="black"/>
                </a:solidFill>
                <a:latin typeface="Bookman Old Style" pitchFamily="18" charset="0"/>
              </a:rPr>
              <a:t>зона творчества</a:t>
            </a:r>
            <a:r>
              <a:rPr lang="ru-RU" sz="1400" dirty="0">
                <a:solidFill>
                  <a:prstClr val="black"/>
                </a:solidFill>
                <a:latin typeface="Bookman Old Style" pitchFamily="18" charset="0"/>
              </a:rPr>
              <a:t>, где каждый ребенок имеет возможность заниматься любимым делом: конструированием, рисованием, ручным трудом, театрально-игровой деятельностью, и которая спроектирована с учетом гендерного подхода:</a:t>
            </a:r>
          </a:p>
          <a:p>
            <a:pPr marL="0" lvl="0" indent="0">
              <a:buNone/>
            </a:pPr>
            <a:r>
              <a:rPr lang="ru-RU" sz="1400" dirty="0">
                <a:solidFill>
                  <a:prstClr val="black"/>
                </a:solidFill>
                <a:latin typeface="Bookman Old Style" pitchFamily="18" charset="0"/>
              </a:rPr>
              <a:t>- для развития творческого замысла девочек предусмотрены предметы женской одежды, кружевные накидки, банты, сумочки, зонтики, украшения и т. д.;</a:t>
            </a:r>
          </a:p>
          <a:p>
            <a:pPr marL="0" lvl="0" indent="0">
              <a:buNone/>
            </a:pPr>
            <a:r>
              <a:rPr lang="ru-RU" sz="1400" dirty="0">
                <a:solidFill>
                  <a:prstClr val="black"/>
                </a:solidFill>
                <a:latin typeface="Bookman Old Style" pitchFamily="18" charset="0"/>
              </a:rPr>
              <a:t>- для мальчиков – детали военной формы, предметы обмундирования и вооружения рыцарей, русских богатырей;</a:t>
            </a:r>
          </a:p>
          <a:p>
            <a:pPr lvl="0"/>
            <a:r>
              <a:rPr lang="ru-RU" sz="1400" b="1" dirty="0">
                <a:solidFill>
                  <a:prstClr val="black"/>
                </a:solidFill>
                <a:latin typeface="Bookman Old Style" pitchFamily="18" charset="0"/>
              </a:rPr>
              <a:t>зона познавательного развития</a:t>
            </a:r>
            <a:r>
              <a:rPr lang="ru-RU" sz="1400" dirty="0">
                <a:solidFill>
                  <a:prstClr val="black"/>
                </a:solidFill>
                <a:latin typeface="Bookman Old Style" pitchFamily="18" charset="0"/>
              </a:rPr>
              <a:t>, организованная с применением игровых пособий, которые побуждают детей к освоению грамоты, начальных математических знаний, освоению правил безопасного поведения;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Bookman Old Style" pitchFamily="18" charset="0"/>
              </a:rPr>
              <a:t>зона уединения</a:t>
            </a:r>
            <a:r>
              <a:rPr lang="ru-RU" sz="1400" dirty="0">
                <a:solidFill>
                  <a:prstClr val="black"/>
                </a:solidFill>
                <a:latin typeface="Bookman Old Style" pitchFamily="18" charset="0"/>
              </a:rPr>
              <a:t>, для того, чтобы ребенок мог отвлечься от игр, осмыслить свое поведение, побыть один. </a:t>
            </a:r>
            <a:endParaRPr lang="ru-RU" sz="1400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0" lvl="0" indent="0">
              <a:buNone/>
            </a:pPr>
            <a:r>
              <a:rPr lang="ru-RU" sz="1400" dirty="0" smtClean="0">
                <a:solidFill>
                  <a:prstClr val="black"/>
                </a:solidFill>
                <a:latin typeface="Bookman Old Style" pitchFamily="18" charset="0"/>
              </a:rPr>
              <a:t>В </a:t>
            </a:r>
            <a:r>
              <a:rPr lang="ru-RU" sz="1400" dirty="0">
                <a:solidFill>
                  <a:prstClr val="black"/>
                </a:solidFill>
                <a:latin typeface="Bookman Old Style" pitchFamily="18" charset="0"/>
              </a:rPr>
              <a:t>зоне уединения создан «Уголок настроения», в котором заведено правило, по которому ребенок может показать свое настроение с помощью смайликов или фигурок. Для этого ему надо выставить фигурку на установленное место или зафиксировать смайлик на доске. «Уголок настроения» – средство формирования у дошкольников первичных навыков рефлексии, а воспитателю он позволяет контролировать, какие эмоции у воспитанников преобладали. Так воспитатель может оценить комфортность пребывания ребенка в детском саду.</a:t>
            </a:r>
          </a:p>
          <a:p>
            <a:pPr marL="0" indent="0">
              <a:buNone/>
            </a:pPr>
            <a:endParaRPr lang="ru-RU" dirty="0">
              <a:latin typeface="Bookman Old Style" pitchFamily="18" charset="0"/>
            </a:endParaRPr>
          </a:p>
        </p:txBody>
      </p:sp>
      <p:pic>
        <p:nvPicPr>
          <p:cNvPr id="4" name="Рисунок 3" descr="C:\Users\intel\Desktop\Развивающая предметная среда\IMG_49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412776"/>
            <a:ext cx="299042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24" y="3212976"/>
            <a:ext cx="2520279" cy="164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013176"/>
            <a:ext cx="2718616" cy="169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92224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Развивающая </a:t>
            </a:r>
            <a:r>
              <a:rPr lang="ru-RU" sz="2200" b="1" dirty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предметно-пространственная </a:t>
            </a: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среда (</a:t>
            </a:r>
            <a:r>
              <a:rPr lang="ru-RU" sz="2200" b="1" dirty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РППС) </a:t>
            </a: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Межгрупповое 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пространство РППС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sz="1800" dirty="0" smtClean="0">
                <a:latin typeface="Bookman Old Style" pitchFamily="18" charset="0"/>
                <a:ea typeface="Times New Roman"/>
              </a:rPr>
              <a:t>Для организации межгрупповое пространство детского сада использованы стендовая наглядность и выставки, которые </a:t>
            </a:r>
            <a:r>
              <a:rPr lang="ru-RU" sz="1800" dirty="0" smtClean="0">
                <a:solidFill>
                  <a:prstClr val="black"/>
                </a:solidFill>
                <a:latin typeface="Bookman Old Style" pitchFamily="18" charset="0"/>
                <a:ea typeface="Times New Roman"/>
              </a:rPr>
              <a:t>включают:</a:t>
            </a:r>
          </a:p>
          <a:p>
            <a:pPr lvl="0">
              <a:spcAft>
                <a:spcPts val="515"/>
              </a:spcAft>
              <a:buSzPts val="1000"/>
              <a:buFontTx/>
              <a:buChar char="-"/>
              <a:tabLst>
                <a:tab pos="457200" algn="l"/>
              </a:tabLst>
            </a:pPr>
            <a:r>
              <a:rPr lang="ru-RU" sz="1800" b="1" dirty="0" smtClean="0">
                <a:solidFill>
                  <a:prstClr val="black"/>
                </a:solidFill>
                <a:latin typeface="Bookman Old Style" pitchFamily="18" charset="0"/>
                <a:ea typeface="Times New Roman"/>
              </a:rPr>
              <a:t>информацию для родителей</a:t>
            </a:r>
            <a:r>
              <a:rPr lang="ru-RU" sz="1800" dirty="0" smtClean="0">
                <a:solidFill>
                  <a:prstClr val="black"/>
                </a:solidFill>
                <a:latin typeface="Bookman Old Style" pitchFamily="18" charset="0"/>
                <a:ea typeface="Times New Roman"/>
              </a:rPr>
              <a:t>;</a:t>
            </a:r>
          </a:p>
          <a:p>
            <a:pPr lvl="0">
              <a:spcAft>
                <a:spcPts val="515"/>
              </a:spcAft>
              <a:buSzPts val="1000"/>
              <a:buFontTx/>
              <a:buChar char="-"/>
              <a:tabLst>
                <a:tab pos="457200" algn="l"/>
              </a:tabLst>
            </a:pPr>
            <a:r>
              <a:rPr lang="ru-RU" sz="1800" b="1" dirty="0" smtClean="0">
                <a:solidFill>
                  <a:prstClr val="black"/>
                </a:solidFill>
                <a:latin typeface="Bookman Old Style" pitchFamily="18" charset="0"/>
                <a:ea typeface="Times New Roman"/>
              </a:rPr>
              <a:t>наглядность</a:t>
            </a:r>
            <a:r>
              <a:rPr lang="ru-RU" sz="1800" dirty="0" smtClean="0">
                <a:solidFill>
                  <a:prstClr val="black"/>
                </a:solidFill>
                <a:latin typeface="Bookman Old Style" pitchFamily="18" charset="0"/>
                <a:ea typeface="Times New Roman"/>
              </a:rPr>
              <a:t>, которая попадает в зону внимания воспитанников (детские поделки и рисунки, образовательно-развивающие плакаты, н-р, по правилам безопасного поведения).</a:t>
            </a:r>
          </a:p>
          <a:p>
            <a:pPr marL="0" lvl="0" indent="0">
              <a:spcAft>
                <a:spcPts val="515"/>
              </a:spcAft>
              <a:buSzPts val="1000"/>
              <a:buNone/>
              <a:tabLst>
                <a:tab pos="457200" algn="l"/>
              </a:tabLst>
            </a:pPr>
            <a:r>
              <a:rPr lang="ru-RU" sz="1800" dirty="0" smtClean="0">
                <a:solidFill>
                  <a:prstClr val="black"/>
                </a:solidFill>
                <a:latin typeface="Bookman Old Style" pitchFamily="18" charset="0"/>
                <a:ea typeface="Times New Roman"/>
              </a:rPr>
              <a:t>В детском саду организована «Стена творчества», где воспитанники знакомятся с работами друг друга. Наполнение стены творчества наполняется так, чтобы в течение года работа каждого ребенка была размещена не менее одного раза.</a:t>
            </a:r>
          </a:p>
          <a:p>
            <a:pPr lvl="0">
              <a:spcAft>
                <a:spcPts val="515"/>
              </a:spcAft>
              <a:buSzPts val="1000"/>
              <a:buFontTx/>
              <a:buChar char="-"/>
              <a:tabLst>
                <a:tab pos="457200" algn="l"/>
              </a:tabLst>
            </a:pPr>
            <a:r>
              <a:rPr lang="ru-RU" sz="1800" b="1" dirty="0" smtClean="0">
                <a:solidFill>
                  <a:prstClr val="black"/>
                </a:solidFill>
                <a:latin typeface="Bookman Old Style" pitchFamily="18" charset="0"/>
                <a:ea typeface="Times New Roman"/>
              </a:rPr>
              <a:t>Выставки, </a:t>
            </a:r>
            <a:r>
              <a:rPr lang="ru-RU" sz="1800" dirty="0" smtClean="0">
                <a:solidFill>
                  <a:prstClr val="black"/>
                </a:solidFill>
                <a:latin typeface="Bookman Old Style" pitchFamily="18" charset="0"/>
                <a:ea typeface="Times New Roman"/>
              </a:rPr>
              <a:t>организованные в межгрупповом пространстве детского сада, могут быть временными и постоянно действующими (н-р, мини-музеи, панорамы, центры)</a:t>
            </a:r>
          </a:p>
          <a:p>
            <a:pPr marL="0" lvl="0" indent="0">
              <a:spcAft>
                <a:spcPts val="515"/>
              </a:spcAft>
              <a:buSzPts val="1000"/>
              <a:buNone/>
              <a:tabLst>
                <a:tab pos="457200" algn="l"/>
              </a:tabLst>
            </a:pPr>
            <a:endParaRPr lang="ru-RU" sz="2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>
              <a:spcAft>
                <a:spcPts val="515"/>
              </a:spcAft>
              <a:buSzPts val="1000"/>
              <a:buFontTx/>
              <a:buChar char="-"/>
              <a:tabLst>
                <a:tab pos="457200" algn="l"/>
              </a:tabLst>
            </a:pPr>
            <a:endParaRPr lang="ru-RU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316" y="4221088"/>
            <a:ext cx="1457325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30400"/>
            <a:ext cx="1457325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726357"/>
            <a:ext cx="1408113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268" y="2646091"/>
            <a:ext cx="1470025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939" y="3933056"/>
            <a:ext cx="1481137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002706"/>
            <a:ext cx="1420813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595" y="5225901"/>
            <a:ext cx="14208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21834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Развивающая 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предметно-пространственная среда (РППС) 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Территория </a:t>
            </a: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детского сада как часть РППС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836712"/>
            <a:ext cx="3689622" cy="5289451"/>
          </a:xfrm>
        </p:spPr>
        <p:txBody>
          <a:bodyPr>
            <a:normAutofit fontScale="77500" lnSpcReduction="20000"/>
          </a:bodyPr>
          <a:lstStyle/>
          <a:p>
            <a:endParaRPr lang="ru-RU" sz="2100" dirty="0" smtClean="0">
              <a:latin typeface="Bookman Old Style" pitchFamily="18" charset="0"/>
              <a:ea typeface="Times New Roman"/>
            </a:endParaRPr>
          </a:p>
          <a:p>
            <a:r>
              <a:rPr lang="ru-RU" sz="2100" dirty="0" smtClean="0">
                <a:latin typeface="Bookman Old Style" pitchFamily="18" charset="0"/>
                <a:ea typeface="Times New Roman"/>
              </a:rPr>
              <a:t>Для организации РППС на территории </a:t>
            </a:r>
            <a:r>
              <a:rPr lang="ru-RU" sz="2100" dirty="0">
                <a:latin typeface="Bookman Old Style" pitchFamily="18" charset="0"/>
                <a:ea typeface="Times New Roman"/>
              </a:rPr>
              <a:t>детского сада </a:t>
            </a:r>
            <a:r>
              <a:rPr lang="ru-RU" sz="2100" dirty="0" smtClean="0">
                <a:latin typeface="Bookman Old Style" pitchFamily="18" charset="0"/>
                <a:ea typeface="Times New Roman"/>
              </a:rPr>
              <a:t>использовано зонирование в </a:t>
            </a:r>
            <a:r>
              <a:rPr lang="ru-RU" sz="2100" dirty="0">
                <a:latin typeface="Bookman Old Style" pitchFamily="18" charset="0"/>
                <a:ea typeface="Times New Roman"/>
              </a:rPr>
              <a:t>оформлении </a:t>
            </a:r>
            <a:r>
              <a:rPr lang="ru-RU" sz="2100" dirty="0" smtClean="0">
                <a:latin typeface="Bookman Old Style" pitchFamily="18" charset="0"/>
                <a:ea typeface="Times New Roman"/>
              </a:rPr>
              <a:t>которых использованы </a:t>
            </a:r>
            <a:r>
              <a:rPr lang="ru-RU" sz="2100" dirty="0">
                <a:latin typeface="Bookman Old Style" pitchFamily="18" charset="0"/>
                <a:ea typeface="Times New Roman"/>
              </a:rPr>
              <a:t>малые скульптурные </a:t>
            </a:r>
            <a:r>
              <a:rPr lang="ru-RU" sz="2100" dirty="0" smtClean="0">
                <a:latin typeface="Bookman Old Style" pitchFamily="18" charset="0"/>
                <a:ea typeface="Times New Roman"/>
              </a:rPr>
              <a:t>формы </a:t>
            </a:r>
            <a:r>
              <a:rPr lang="ru-RU" sz="2100" dirty="0">
                <a:latin typeface="Bookman Old Style" pitchFamily="18" charset="0"/>
                <a:ea typeface="Times New Roman"/>
              </a:rPr>
              <a:t>и </a:t>
            </a:r>
            <a:r>
              <a:rPr lang="ru-RU" sz="2100" dirty="0" smtClean="0">
                <a:latin typeface="Bookman Old Style" pitchFamily="18" charset="0"/>
                <a:ea typeface="Times New Roman"/>
              </a:rPr>
              <a:t>макеты: альпийская горка, </a:t>
            </a:r>
            <a:r>
              <a:rPr lang="ru-RU" sz="2100" dirty="0">
                <a:latin typeface="Bookman Old Style" pitchFamily="18" charset="0"/>
                <a:ea typeface="Times New Roman"/>
              </a:rPr>
              <a:t>фигуры животных, макет светофора; декоративные растения и кустарники, специальные </a:t>
            </a:r>
            <a:r>
              <a:rPr lang="ru-RU" sz="2100" dirty="0" smtClean="0">
                <a:latin typeface="Bookman Old Style" pitchFamily="18" charset="0"/>
                <a:ea typeface="Times New Roman"/>
              </a:rPr>
              <a:t>снаряжения и т.д. </a:t>
            </a:r>
          </a:p>
          <a:p>
            <a:endParaRPr lang="ru-RU" sz="2100" dirty="0">
              <a:latin typeface="Bookman Old Style" pitchFamily="18" charset="0"/>
              <a:ea typeface="Times New Roman"/>
            </a:endParaRPr>
          </a:p>
          <a:p>
            <a:pPr marL="0" indent="0">
              <a:buNone/>
            </a:pPr>
            <a:endParaRPr lang="ru-RU" sz="2100" dirty="0" smtClean="0">
              <a:latin typeface="Bookman Old Style" pitchFamily="18" charset="0"/>
              <a:ea typeface="Times New Roman"/>
            </a:endParaRPr>
          </a:p>
          <a:p>
            <a:r>
              <a:rPr lang="ru-RU" sz="2100" dirty="0" smtClean="0">
                <a:latin typeface="Bookman Old Style" pitchFamily="18" charset="0"/>
                <a:ea typeface="Times New Roman"/>
              </a:rPr>
              <a:t>Зоны </a:t>
            </a:r>
            <a:r>
              <a:rPr lang="ru-RU" sz="2100" dirty="0">
                <a:latin typeface="Bookman Old Style" pitchFamily="18" charset="0"/>
                <a:ea typeface="Times New Roman"/>
              </a:rPr>
              <a:t>имеют оздоровительно-развивающее назначение:</a:t>
            </a:r>
          </a:p>
          <a:p>
            <a:pPr marL="0" indent="0">
              <a:buNone/>
            </a:pPr>
            <a:r>
              <a:rPr lang="ru-RU" sz="2100" dirty="0">
                <a:latin typeface="Bookman Old Style" pitchFamily="18" charset="0"/>
                <a:ea typeface="Times New Roman"/>
              </a:rPr>
              <a:t>- </a:t>
            </a:r>
            <a:r>
              <a:rPr lang="ru-RU" sz="2100" dirty="0" err="1">
                <a:latin typeface="Bookman Old Style" pitchFamily="18" charset="0"/>
                <a:ea typeface="Times New Roman"/>
              </a:rPr>
              <a:t>автогородок</a:t>
            </a:r>
            <a:r>
              <a:rPr lang="ru-RU" sz="2100" dirty="0">
                <a:latin typeface="Bookman Old Style" pitchFamily="18" charset="0"/>
                <a:ea typeface="Times New Roman"/>
              </a:rPr>
              <a:t>;</a:t>
            </a:r>
          </a:p>
          <a:p>
            <a:pPr marL="0" indent="0">
              <a:buNone/>
            </a:pPr>
            <a:r>
              <a:rPr lang="ru-RU" sz="2100" dirty="0">
                <a:latin typeface="Bookman Old Style" pitchFamily="18" charset="0"/>
                <a:ea typeface="Times New Roman"/>
              </a:rPr>
              <a:t>- </a:t>
            </a:r>
            <a:r>
              <a:rPr lang="ru-RU" sz="2100" dirty="0" err="1">
                <a:latin typeface="Bookman Old Style" pitchFamily="18" charset="0"/>
                <a:ea typeface="Times New Roman"/>
              </a:rPr>
              <a:t>фитополяна</a:t>
            </a:r>
            <a:r>
              <a:rPr lang="ru-RU" sz="2100" dirty="0">
                <a:latin typeface="Bookman Old Style" pitchFamily="18" charset="0"/>
                <a:ea typeface="Times New Roman"/>
              </a:rPr>
              <a:t>;</a:t>
            </a:r>
          </a:p>
          <a:p>
            <a:pPr marL="0" indent="0">
              <a:buNone/>
            </a:pPr>
            <a:r>
              <a:rPr lang="ru-RU" sz="2100" dirty="0">
                <a:latin typeface="Bookman Old Style" pitchFamily="18" charset="0"/>
                <a:ea typeface="Times New Roman"/>
              </a:rPr>
              <a:t>- аптекарский огород;</a:t>
            </a:r>
          </a:p>
          <a:p>
            <a:pPr marL="0" indent="0">
              <a:buNone/>
            </a:pPr>
            <a:r>
              <a:rPr lang="ru-RU" sz="2100" dirty="0">
                <a:latin typeface="Bookman Old Style" pitchFamily="18" charset="0"/>
                <a:ea typeface="Times New Roman"/>
              </a:rPr>
              <a:t>- экосистема «Луг».</a:t>
            </a:r>
          </a:p>
          <a:p>
            <a:pPr marL="0" indent="0">
              <a:buNone/>
            </a:pPr>
            <a:r>
              <a:rPr lang="ru-RU" sz="2100" dirty="0">
                <a:latin typeface="Bookman Old Style" pitchFamily="18" charset="0"/>
                <a:ea typeface="Times New Roman"/>
              </a:rPr>
              <a:t>- зона для активных физических занятий «тропа здоровья».</a:t>
            </a: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57027" y="980726"/>
            <a:ext cx="1457325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610" y="4736316"/>
            <a:ext cx="1431925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478385"/>
            <a:ext cx="1431925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263" y="4365104"/>
            <a:ext cx="1457325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1" y="2118191"/>
            <a:ext cx="1450975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36" y="3756506"/>
            <a:ext cx="143827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238" y="4185925"/>
            <a:ext cx="1484114" cy="96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40" y="3190373"/>
            <a:ext cx="1438275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520" y="3337099"/>
            <a:ext cx="14382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110" y="1248272"/>
            <a:ext cx="14382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520" y="2325185"/>
            <a:ext cx="1420813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516071"/>
            <a:ext cx="1310729" cy="1172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562" y="5693577"/>
            <a:ext cx="1824416" cy="904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06100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hablon2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shablon23</Template>
  <TotalTime>3364</TotalTime>
  <Words>799</Words>
  <Application>Microsoft Office PowerPoint</Application>
  <PresentationFormat>Экран (4:3)</PresentationFormat>
  <Paragraphs>89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shablon23</vt:lpstr>
      <vt:lpstr>    Муниципальное бюджетное дошкольное образовательное учреждение «Детский сад № 75» комбинированного вида (МБДОУ «ДС №75»)  Республиканский конкурс  «Лучший детский сад года Дагестана - 2019» </vt:lpstr>
      <vt:lpstr>Актуальность </vt:lpstr>
      <vt:lpstr> Развивающая предметно-пространственная среда (РППС) Групповое пространство РППС</vt:lpstr>
      <vt:lpstr> Развивающая предметно-пространственная среда (РППС)  Групповое пространство РППС  Мобильные центры детской активности </vt:lpstr>
      <vt:lpstr>Развивающая предметно-пространственная среда (РППС) Групповое пространство РППС Мобильные центры детской активности</vt:lpstr>
      <vt:lpstr>Развивающая предметно-пространственная среда (РППС) Групповое пространство РППС  Мобильные центры детской активности</vt:lpstr>
      <vt:lpstr>Развивающая предметно-пространственная среда (РППС) Групповое пространство РППС  Зонирование</vt:lpstr>
      <vt:lpstr>   Развивающая предметно-пространственная среда (РППС)   Межгрупповое пространство РППС  </vt:lpstr>
      <vt:lpstr>  Развивающая предметно-пространственная среда (РППС)  Территория детского сада как часть РППС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«Детский сад – это огромный сад. Дети – это цветы. Воспитатель – это садовник, вносящий семена знаний, умений и навыков,  которые потом вырастают и дают свои плоды»</dc:title>
  <dc:creator>Администратор</dc:creator>
  <cp:lastModifiedBy>-intel-05</cp:lastModifiedBy>
  <cp:revision>304</cp:revision>
  <dcterms:created xsi:type="dcterms:W3CDTF">2015-12-02T09:44:22Z</dcterms:created>
  <dcterms:modified xsi:type="dcterms:W3CDTF">2019-12-09T12:26:16Z</dcterms:modified>
</cp:coreProperties>
</file>