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5" r:id="rId13"/>
    <p:sldId id="272" r:id="rId14"/>
    <p:sldId id="273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64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F0A912-484B-44B5-8752-60A8DF75B97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g-ds-75.tvoysadik.ru/" TargetMode="External"/><Relationship Id="rId2" Type="http://schemas.openxmlformats.org/officeDocument/2006/relationships/hyperlink" Target="mailto:mkl-mdou75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7704856" cy="496855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КРАТКАЯ ПРЕЗЕНТАЦИЯ</a:t>
            </a:r>
            <a:b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 АДАПТИРОВАННОЙ  ОБРАЗОВАТЕЛЬНОЙ ПРОГРАММЫ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ДЛЯ ВОСПИТАННИКОВ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С ОГРАНИЧЕННЫМИ ВОЗМОЖНОСТЯМИ ЗДОРОВЬЯ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(С ТЯЖЕЛЫМ НАРУШЕНИЕМ РЕЧИ)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МБДОУ «ДС №75»</a:t>
            </a:r>
            <a:b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дошкольное образовательное учреждение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«Детский сад №75» комбинированного вида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367031, Республика Дагестан, г. Махачкала,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ул. 3. Космодемьянской, 48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тел.: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8(8277) 62-21-84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</a:t>
            </a:r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mkl-mdou75@yandex.ru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сайт: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dag-ds-75.tvoysadik.ru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332656"/>
            <a:ext cx="4608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Основные принципы Программы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124744"/>
            <a:ext cx="83884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полноценное проживание ребенком всех этапов детства (младенческого, раннего и дошкольного), обогащение  детского развития;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построение образовательной деятельности на основе индивидуальных особенностей каждого ребенка, при котором сам ребенок проявляет активность в выборе содержания своего образования, становится субъектом образования;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 descr="http://www.matrony.ru/wp-content/uploads/2016/07/matrony_mini_10072016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645024"/>
            <a:ext cx="4687843" cy="263691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http://bosteel.ru/wp-content/uploads/2016/09/85381-po-vospitaniyu-detey-v-detskom-sadu-dlya-vospitatele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509120"/>
            <a:ext cx="3910512" cy="220486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79512" y="548680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поддержка инициативы детей в различных видах деятельности;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сотрудничество организации с семьями;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приобщение детей к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социокультурным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нормам, традициям семьи, общества и государства;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познавательных интересов и познавательных действий ребенка в различных видах деятельности;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возрастная адекватность дошкольного образования (соответствие условий, требований, методов возрасту и особенностей развития);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учет этнокультурной ситуации развития детей.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1663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Основные принципы Программы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Значимые для разработки и реализации Программы характеристики.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1638672"/>
            <a:ext cx="828092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,Bold"/>
                <a:cs typeface="Times New Roman" pitchFamily="18" charset="0"/>
              </a:rPr>
              <a:t>Дошкольники с тяжелыми нарушениями речи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,Bold"/>
                <a:cs typeface="Times New Roman" pitchFamily="18" charset="0"/>
              </a:rPr>
              <a:t>— это дети с поражением центральной нервной системы (или проявлениями перинатальной энцефалопатии), что обусловливает частое сочетание у них стойкого речевого расстройства с различными особенностями психической деятельности. Учитывая положение о тесной связи развития мышления и речи, можно сказать, что интеллектуальное развитие ребенка в известной мере зависит от состояния его речи. Системный речевой дефект часто приводит к возникновению вторичных отклонений в умственном развитии, к своеобразному формированию психики.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797152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Выделяют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три уровня речевого развития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отражающие типичное состояние компонентов языка у детей дошкольного возраста с общим недоразвитием речи.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90364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Содержательный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Направления коррекционно-логопедической работы с детьми старшего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возраста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Первостепенной задачей выдвигается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связной речи детей на основе дальнейшего расширения и уточнения словаря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импрессивной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экспрессивной речи, возможностей дифференцированного  употребления  грамматических  форм  слова  и  словообразовательных моделей (параллельно с формированием звукопроизношения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слухопроизносительных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дифференцировок),  различных  синтаксических  конструкций.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1840" y="2852936"/>
            <a:ext cx="27617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Педагогические ориентиры</a:t>
            </a:r>
          </a:p>
          <a:p>
            <a:endParaRPr lang="ru-RU" sz="1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39552" y="3140968"/>
            <a:ext cx="835292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работать  над  совершенствованием  процессов  слухового  и  зрительного восприятия, внимания, памяти, мыслительных операций анализа, синтеза, сравнения, обобщения, классификации;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осуществлять  коррекцию  нарушений  дыхательной  и  голосовой функций;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расширять объем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импрессивной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экспрессивной речи и уточнять компоненты  словаря,  вести  работу  по  формированию семантической структуры слова, организации семантических полей;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совершенствовать  восприятие,  дифференциацию  и  навыки  употребления  детьми  грамматических  форм  слова  и  словообразовательных моделей, различных типов синтаксических конструкций;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совершенствовать навыки связной речи детей;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вести работу по коррекции нарушений фонетической стороны речи, по развитию фонематических процессов;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формировать мотивацию детей к школьному обучению, учить их основам грамоты.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420888"/>
            <a:ext cx="7776864" cy="203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950" algn="just">
              <a:lnSpc>
                <a:spcPct val="80000"/>
              </a:lnSpc>
            </a:pPr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marL="107950" algn="just">
              <a:lnSpc>
                <a:spcPct val="80000"/>
              </a:lnSpc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социально-коммуникативное развитие;</a:t>
            </a:r>
          </a:p>
          <a:p>
            <a:pPr marL="107950" algn="just">
              <a:lnSpc>
                <a:spcPct val="80000"/>
              </a:lnSpc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познавательное развитие;</a:t>
            </a:r>
          </a:p>
          <a:p>
            <a:pPr marL="107950" algn="just">
              <a:lnSpc>
                <a:spcPct val="80000"/>
              </a:lnSpc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речевое развитие;</a:t>
            </a:r>
          </a:p>
          <a:p>
            <a:pPr marL="107950" algn="just">
              <a:lnSpc>
                <a:spcPct val="80000"/>
              </a:lnSpc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художественно-эстетическое развитие;</a:t>
            </a:r>
          </a:p>
          <a:p>
            <a:pPr marL="107950" algn="just">
              <a:lnSpc>
                <a:spcPct val="80000"/>
              </a:lnSpc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физическое развитие.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99592" y="219998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Содержание образовательной деятельности в соответствии с направлениями развития ребенка, представленными в пяти образовательных областях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76672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Целевые ориентиры освоения «Программы» детьми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старшего дошкольного возраста с тяжелым нарушением речи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268760"/>
            <a:ext cx="85689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Речевое развитие</a:t>
            </a:r>
          </a:p>
          <a:p>
            <a:r>
              <a:rPr lang="ru-RU" dirty="0" smtClean="0"/>
              <a:t> Ребенок: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самостоятельно получает новую информацию;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правильно произносит все звуки, замечает ошибки в звукопроизношении;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грамотно использует все части речи, строит распространенные предложения;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владеет словарным запасом;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использует обобщающие слова, устанавливает и выражает в речи антонимические и синонимические отношения;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объясняет значения знакомых многозначных слов;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пересказывает литературные произведения, по иллюстративному материалу, пересказывает произведение от лица разных персонажей, используя языковые (эпитеты, сравнения, образные выражения) и интонационно-образные (модуляция голоса, интонация) средства выразительности речи;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выполняет речевые действия в соответствии с планом повествования, составляет рассказы по сюжетным картинкам и по серии сюжетных картинок, используя графические схемы, наглядные опоры;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владеет языковыми операции, обеспечивающими овладение грамотой.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2141791" cy="2053600"/>
          </a:xfrm>
          <a:prstGeom prst="rect">
            <a:avLst/>
          </a:prstGeom>
          <a:ln w="19050" cap="sq">
            <a:solidFill>
              <a:srgbClr val="FF0000"/>
            </a:solidFill>
            <a:prstDash val="solid"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2987824" y="2636912"/>
            <a:ext cx="4464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268760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707904" y="404664"/>
          <a:ext cx="5130165" cy="4896545"/>
        </p:xfrm>
        <a:graphic>
          <a:graphicData uri="http://schemas.openxmlformats.org/drawingml/2006/table">
            <a:tbl>
              <a:tblPr/>
              <a:tblGrid>
                <a:gridCol w="5130165"/>
              </a:tblGrid>
              <a:tr h="867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Calibri"/>
                          <a:cs typeface="Times New Roman"/>
                        </a:rPr>
                        <a:t>ВВЕДЕНИЕ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ЦЕЛЕВОЙ РАЗДЕЛ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Calibri"/>
                          <a:cs typeface="Times New Roman"/>
                        </a:rPr>
                        <a:t>Цели и задачи реализации Программы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Calibri"/>
                          <a:cs typeface="Times New Roman"/>
                        </a:rPr>
                        <a:t>Принципы и подходы к формированию Программы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8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Calibri"/>
                          <a:cs typeface="Times New Roman"/>
                        </a:rPr>
                        <a:t>Отличительные особенности Программы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Значимые для разработки и реализации Программы характеристики.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Планируемые результаты освоения Программы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268760"/>
            <a:ext cx="35481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683712"/>
              </p:ext>
            </p:extLst>
          </p:nvPr>
        </p:nvGraphicFramePr>
        <p:xfrm>
          <a:off x="3563888" y="116632"/>
          <a:ext cx="5400600" cy="5152644"/>
        </p:xfrm>
        <a:graphic>
          <a:graphicData uri="http://schemas.openxmlformats.org/drawingml/2006/table">
            <a:tbl>
              <a:tblPr/>
              <a:tblGrid>
                <a:gridCol w="5400600"/>
              </a:tblGrid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СОДЕРЖАТЕЛЬНЫЙ РАЗДЕЛ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89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Приоритетные направления деятельности 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МБДОУ «ДС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№75»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реализации Программы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8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Логопедическая работа по коррекции тяжелых нарушений речи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Старший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возраст (дети 5-7 лет)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841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образовательной деятельности в соответствии с направлениями развития ребенка, представленными в пяти образовательных областях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СОЦИАЛЬНО-КОММУНИКАТИВНОЕ РАЗВИТИЕ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ПОЗНАВАТЕЛЬНОЕ РАЗВИТИЕ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РЕЧЕВОЕ РАЗВИТИЕ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ХУДОЖЕСТВЕННО-ЭСТЕТИЧЕСКОЕ РАЗВИТИЕ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ФИЗИЧЕСКОЕ РАЗВИТИЕ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 ИГРОВОЙ ДЕЯТЕЛЬНОСТИ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89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ОПИСАНИЕ ВАРИАТИВНЫХ ФОРМ, СПОСОБОВ, МЕТОДОВ И СРЕДСТВ РЕАЛИЗАЦИИ ПРОГРАММЫ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Проектирование воспитательно-образовательного процесса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Взаимодействие с родителями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89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Особенности образовательной деятельности разных видов и культурных практик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Способы и направления поддержки детской инициативы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412776"/>
            <a:ext cx="33097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707904" y="404661"/>
          <a:ext cx="5130165" cy="5522464"/>
        </p:xfrm>
        <a:graphic>
          <a:graphicData uri="http://schemas.openxmlformats.org/drawingml/2006/table">
            <a:tbl>
              <a:tblPr/>
              <a:tblGrid>
                <a:gridCol w="5130165"/>
              </a:tblGrid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РАЗДЕЛ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Программно-методическое обеспечение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Организация жизни и деятельности детей в ДОУ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Особенности организации режимных моментов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Структура учебного года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Примерный перспективно-тематический план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Особенности традиционных событий, праздников, мероприятий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78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Особенности организации развивающей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предметно-пространственной среды и ее принципы построения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78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Приложение 1. Педагогический мониторинг — карты наблюдений детского развития прилагаются к Программе.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Приложении 2.  Речевая карта ребенка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Приложение 3. Договор с родителями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Адаптированная  образовательная программа для воспитанников с ограниченными возможностями здоровья ( с тяжелым нарушением речи) МБДОУ «ДС №75» (далее Программа) разработана учреждением самостоятельно, принята на педагогическом Совете и реализуется в дошкольном образовательном учреждении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8136904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dirty="0"/>
              <a:t>в соответствии с федеральным государственным образовательным стандартом дошкольного образования (Приказ № 1155 от 17 октября 2013 года</a:t>
            </a:r>
            <a:r>
              <a:rPr lang="ru-RU" dirty="0" smtClean="0"/>
              <a:t>).</a:t>
            </a:r>
          </a:p>
          <a:p>
            <a:pPr algn="just">
              <a:lnSpc>
                <a:spcPct val="80000"/>
              </a:lnSpc>
              <a:buFont typeface="Arial" pitchFamily="34" charset="0"/>
              <a:buChar char="•"/>
            </a:pPr>
            <a:endParaRPr lang="ru-RU" dirty="0" smtClean="0"/>
          </a:p>
          <a:p>
            <a:pPr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dirty="0" smtClean="0"/>
              <a:t>  на основе Примерной адаптированной основной образовательной программы </a:t>
            </a:r>
            <a:r>
              <a:rPr lang="ru-RU" dirty="0"/>
              <a:t>дошкольного образования детей с тяжелыми нарушениями речи. </a:t>
            </a:r>
            <a:endParaRPr lang="ru-RU" dirty="0" smtClean="0"/>
          </a:p>
          <a:p>
            <a:pPr algn="just">
              <a:lnSpc>
                <a:spcPct val="80000"/>
              </a:lnSpc>
              <a:buFont typeface="Arial" pitchFamily="34" charset="0"/>
              <a:buChar char="•"/>
            </a:pPr>
            <a:endParaRPr lang="ru-RU" dirty="0"/>
          </a:p>
          <a:p>
            <a:pPr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dirty="0"/>
              <a:t>с учетом </a:t>
            </a:r>
            <a:r>
              <a:rPr lang="ru-RU" dirty="0" smtClean="0"/>
              <a:t>примерной основной образовательной программы дошкольного </a:t>
            </a:r>
            <a:r>
              <a:rPr lang="ru-RU" dirty="0"/>
              <a:t>образования  «От рождения до школы» под редакцией Н.Е. </a:t>
            </a:r>
            <a:r>
              <a:rPr lang="ru-RU" dirty="0" err="1"/>
              <a:t>Веракса</a:t>
            </a:r>
            <a:r>
              <a:rPr lang="ru-RU" dirty="0"/>
              <a:t>, </a:t>
            </a:r>
            <a:r>
              <a:rPr lang="ru-RU" dirty="0" err="1"/>
              <a:t>М.А.Васильевой</a:t>
            </a:r>
            <a:r>
              <a:rPr lang="ru-RU" dirty="0"/>
              <a:t>, </a:t>
            </a:r>
            <a:r>
              <a:rPr lang="ru-RU" dirty="0" err="1"/>
              <a:t>Т.С.Комаровой</a:t>
            </a:r>
            <a:r>
              <a:rPr lang="ru-RU" dirty="0"/>
              <a:t>. (М.: Мозаика – Синтез, 2016 год)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реализации «Программы» ― проектирование модели коррекционно-развивающей психолого-педагогической работы, максимально обеспечивающей создание условий для развития ребенка с ТНР, его позитивной социализации, личностного развития, развития инициативы и творческих способностей на основе сотрудничества со взрослыми и сверстниками в соответствующих возрасту видах деятельности.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63688" y="2132856"/>
            <a:ext cx="6804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«Программа» разрабатывалась как адаптированная примерная основная образовательная программа для дошкольников с тяжелыми нарушениями речи, поэтому ее целесообразно использовать как основу для организации коррекционно-образовательного процесса при тяжелом нарушении речи у детей, а также в ходе проектирования индивидуальных коррекционных программ.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95536" y="4359097"/>
            <a:ext cx="784887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«Программа» предназначена для специалистов дошкольных организаций, в которых воспитываются дети с тяжелыми нарушениями речи (ТНР) 6-7 лет. Принято считать, что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группе детей с тяжелыми нарушениями речи относятся дети с общим недоразвитием речи различного генеза (по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клинико-педагогической классификации)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332656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Отличительные особенности Программы МБДОУ «ДС №75»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ru-RU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Направленность на развитие личности ребенка. </a:t>
            </a:r>
            <a:endParaRPr lang="ru-RU" sz="28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endParaRPr lang="ru-RU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Приоритет Программы - воспитание свободного, уверенного в себе человека, с активной жизненной позицией, стремящегося творчески подходить к решению различных жизненных ситуаций, имеющего свое мнение и умеющего отстаивать его. Формирование познавательных интересов и познавательных действий ребёнка через включение в различные виды деятельности.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764704"/>
            <a:ext cx="7848872" cy="5884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70000"/>
              </a:lnSpc>
            </a:pPr>
            <a:r>
              <a:rPr lang="ru-RU" sz="2000" b="1" dirty="0" smtClean="0">
                <a:solidFill>
                  <a:srgbClr val="1FAECD"/>
                </a:solidFill>
                <a:latin typeface="Times New Roman" pitchFamily="18" charset="0"/>
                <a:cs typeface="Times New Roman" pitchFamily="18" charset="0"/>
              </a:rPr>
              <a:t>Нацеленность на дальнейшее образование </a:t>
            </a:r>
          </a:p>
          <a:p>
            <a:pPr algn="just">
              <a:lnSpc>
                <a:spcPct val="70000"/>
              </a:lnSpc>
            </a:pPr>
            <a:endParaRPr lang="ru-RU" sz="2000" b="1" dirty="0" smtClean="0">
              <a:solidFill>
                <a:srgbClr val="1FAECD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в детях познавательного интереса, стремления к получению знаний, положительной мотивации к дальнейшему обучению в школе, институте; понимание того, что всем людям необходимо получать образование. Формирование отношения к образованию как к одной из ведущих жизненных ценностей.</a:t>
            </a:r>
          </a:p>
          <a:p>
            <a:pPr algn="just">
              <a:lnSpc>
                <a:spcPct val="7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b="1" dirty="0" smtClean="0">
                <a:solidFill>
                  <a:srgbClr val="1FAECD"/>
                </a:solidFill>
                <a:latin typeface="Times New Roman" pitchFamily="18" charset="0"/>
                <a:cs typeface="Times New Roman" pitchFamily="18" charset="0"/>
              </a:rPr>
              <a:t>Направленность на учет квалифицированной коррекции речевых нарушений воспитанников</a:t>
            </a:r>
          </a:p>
          <a:p>
            <a:pPr algn="just">
              <a:lnSpc>
                <a:spcPct val="80000"/>
              </a:lnSpc>
            </a:pPr>
            <a:endParaRPr lang="ru-RU" sz="2000" b="1" dirty="0" smtClean="0">
              <a:solidFill>
                <a:srgbClr val="1FAECD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логопедических группах компенсирующей  и комбинированной направленности осуществляются квалифицированная коррекция недостатков в речевом нарушении</a:t>
            </a:r>
          </a:p>
          <a:p>
            <a:pPr algn="just">
              <a:lnSpc>
                <a:spcPct val="7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0000"/>
              </a:lnSpc>
            </a:pPr>
            <a:r>
              <a:rPr lang="ru-RU" sz="2000" b="1" dirty="0" smtClean="0">
                <a:solidFill>
                  <a:srgbClr val="1FAECD"/>
                </a:solidFill>
                <a:latin typeface="Times New Roman" pitchFamily="18" charset="0"/>
                <a:cs typeface="Times New Roman" pitchFamily="18" charset="0"/>
              </a:rPr>
              <a:t>Направленность на сохранение и укрепление здоровья детей</a:t>
            </a:r>
          </a:p>
          <a:p>
            <a:pPr algn="just">
              <a:lnSpc>
                <a:spcPct val="70000"/>
              </a:lnSpc>
            </a:pPr>
            <a:endParaRPr lang="ru-RU" sz="2000" b="1" dirty="0" smtClean="0">
              <a:solidFill>
                <a:srgbClr val="1FAECD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забота о сохранении и укреплении здоровья детей, формирование у них элементарных представлений о здоровом образе жизни, воспитание полезных привычек, в том числе привычки к здоровому питанию, потребности в двигательной активности.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653136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2000" b="1" dirty="0" smtClean="0">
                <a:solidFill>
                  <a:srgbClr val="1FAECD"/>
                </a:solidFill>
                <a:latin typeface="Times New Roman" pitchFamily="18" charset="0"/>
                <a:cs typeface="Times New Roman" pitchFamily="18" charset="0"/>
              </a:rPr>
              <a:t>Содействие и сотрудничество детей и взрослых в процессе развития детей и их взаимодействия с людьми, культурой и окружающим миром</a:t>
            </a:r>
          </a:p>
          <a:p>
            <a:pPr algn="just"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дошкольном возрасте чрезвычайно важно непрерывное накопление ребёнком культурного общения в процессе активного взаимодействия с окружающим миром, другими детьми и взрослыми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404664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ru-RU" sz="2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Направленность на учет индивидуальных особенностей </a:t>
            </a:r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</a:p>
          <a:p>
            <a:pPr algn="just"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эмоционального благополучия каждого ребенка, создание благоприятной социальной ситуации развития каждого ребёнка, что достигается за счет учета индивидуальных особенностей и склонностей детей как в вопросах организации жизнедеятельности  в саду так и в формах и способах взаимодействия с ребенком (проявление уважения к его индивидуальности, чуткости к его эмоциональным состояниям, поддержка его чувства собственного достоинства и т. д.).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284984"/>
            <a:ext cx="741682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70000"/>
              </a:lnSpc>
            </a:pPr>
            <a:r>
              <a:rPr lang="ru-RU" sz="2000" b="1" dirty="0" smtClean="0">
                <a:solidFill>
                  <a:srgbClr val="1FAECD"/>
                </a:solidFill>
                <a:latin typeface="Times New Roman" pitchFamily="18" charset="0"/>
                <a:cs typeface="Times New Roman" pitchFamily="18" charset="0"/>
              </a:rPr>
              <a:t>Патриотическая направленность </a:t>
            </a:r>
          </a:p>
          <a:p>
            <a:pPr algn="just">
              <a:lnSpc>
                <a:spcPct val="7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большое внимание уделяется воспитанию в детях патриотических чувств, любви к Родине, гордости за ее достижения, уверенности в том, что Россия — великая многонациональная страна с героическим прошлым и счастливым будущим.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165</TotalTime>
  <Words>1332</Words>
  <Application>Microsoft Office PowerPoint</Application>
  <PresentationFormat>Экран (4:3)</PresentationFormat>
  <Paragraphs>132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user</cp:lastModifiedBy>
  <cp:revision>19</cp:revision>
  <dcterms:created xsi:type="dcterms:W3CDTF">2017-04-07T12:53:30Z</dcterms:created>
  <dcterms:modified xsi:type="dcterms:W3CDTF">2022-04-20T07:03:58Z</dcterms:modified>
</cp:coreProperties>
</file>